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2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3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709" r:id="rId2"/>
    <p:sldMasterId id="2147483745" r:id="rId3"/>
    <p:sldMasterId id="2147483781" r:id="rId4"/>
  </p:sldMasterIdLst>
  <p:notesMasterIdLst>
    <p:notesMasterId r:id="rId25"/>
  </p:notesMasterIdLst>
  <p:sldIdLst>
    <p:sldId id="336" r:id="rId5"/>
    <p:sldId id="327" r:id="rId6"/>
    <p:sldId id="265" r:id="rId7"/>
    <p:sldId id="270" r:id="rId8"/>
    <p:sldId id="340" r:id="rId9"/>
    <p:sldId id="339" r:id="rId10"/>
    <p:sldId id="338" r:id="rId11"/>
    <p:sldId id="341" r:id="rId12"/>
    <p:sldId id="342" r:id="rId13"/>
    <p:sldId id="343" r:id="rId14"/>
    <p:sldId id="266" r:id="rId15"/>
    <p:sldId id="344" r:id="rId16"/>
    <p:sldId id="345" r:id="rId17"/>
    <p:sldId id="346" r:id="rId18"/>
    <p:sldId id="347" r:id="rId19"/>
    <p:sldId id="348" r:id="rId20"/>
    <p:sldId id="349" r:id="rId21"/>
    <p:sldId id="267" r:id="rId22"/>
    <p:sldId id="350" r:id="rId23"/>
    <p:sldId id="268" r:id="rId24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6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80"/>
    <p:restoredTop sz="91407"/>
  </p:normalViewPr>
  <p:slideViewPr>
    <p:cSldViewPr snapToGrid="0" snapToObjects="1" showGuides="1">
      <p:cViewPr varScale="1">
        <p:scale>
          <a:sx n="118" d="100"/>
          <a:sy n="118" d="100"/>
        </p:scale>
        <p:origin x="792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29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E012A-D992-5D42-B86E-AA2BC0764EE1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02FFD-07D4-5C4F-BD77-921008177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153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28600" y="4828032"/>
            <a:ext cx="6400800" cy="13716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" y="244549"/>
            <a:ext cx="4114801" cy="4438575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70"/>
            <a:ext cx="4114800" cy="358965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70"/>
            <a:ext cx="4114800" cy="358965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98569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2: title, text (2/4), quote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700392" y="1090961"/>
            <a:ext cx="4215008" cy="3456432"/>
          </a:xfrm>
        </p:spPr>
        <p:txBody>
          <a:bodyPr/>
          <a:lstStyle>
            <a:lvl1pPr marL="117475" indent="-117475">
              <a:tabLst/>
              <a:defRPr sz="2400"/>
            </a:lvl1pPr>
            <a:lvl2pPr marL="0" indent="0"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4751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92024"/>
            <a:ext cx="1828800" cy="440899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2514600" y="225425"/>
            <a:ext cx="6400800" cy="4597400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03676729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with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850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297103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4300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 sz="1100"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465840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bm sign-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pic>
        <p:nvPicPr>
          <p:cNvPr id="5" name="Picture 4" descr="ibm_g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953" y="2186150"/>
            <a:ext cx="1297608" cy="52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742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28600" y="4828032"/>
            <a:ext cx="6400800" cy="13716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" y="203781"/>
            <a:ext cx="4114801" cy="4479344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811" y="4705350"/>
            <a:ext cx="521589" cy="2114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1" t="20400" r="17675" b="20719"/>
          <a:stretch/>
        </p:blipFill>
        <p:spPr>
          <a:xfrm>
            <a:off x="3301999" y="1467993"/>
            <a:ext cx="2555371" cy="2192783"/>
          </a:xfrm>
          <a:prstGeom prst="rect">
            <a:avLst/>
          </a:prstGeom>
        </p:spPr>
      </p:pic>
      <p:pic>
        <p:nvPicPr>
          <p:cNvPr id="8" name="Picture 7" descr="ibm_gry.png"/>
          <p:cNvPicPr>
            <a:picLocks noChangeAspect="1"/>
          </p:cNvPicPr>
          <p:nvPr userDrawn="1"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811" y="240045"/>
            <a:ext cx="521589" cy="2114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2" t="28443" r="13568" b="27421"/>
          <a:stretch/>
        </p:blipFill>
        <p:spPr>
          <a:xfrm>
            <a:off x="7410684" y="4584701"/>
            <a:ext cx="1620427" cy="47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3818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3752"/>
          </a:xfrm>
        </p:spPr>
        <p:txBody>
          <a:bodyPr/>
          <a:lstStyle>
            <a:lvl1pPr>
              <a:lnSpc>
                <a:spcPct val="9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28454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with page conten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800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59882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0506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, different text siz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502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3FD999D4-B456-9943-89B7-30D56181CE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228600" y="995518"/>
            <a:ext cx="4114800" cy="368760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800600" y="1116648"/>
            <a:ext cx="4114800" cy="3566477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58238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, half-image (bleed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95690891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5176"/>
            <a:ext cx="8686800" cy="4473575"/>
          </a:xfrm>
        </p:spPr>
        <p:txBody>
          <a:bodyPr/>
          <a:lstStyle>
            <a:lvl1pPr>
              <a:lnSpc>
                <a:spcPct val="90000"/>
              </a:lnSpc>
              <a:defRPr sz="9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5244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5187462" cy="4520805"/>
          </a:xfrm>
        </p:spPr>
        <p:txBody>
          <a:bodyPr/>
          <a:lstStyle>
            <a:lvl1pPr marL="117475" indent="-117475"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28032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43280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493776"/>
            <a:ext cx="4114800" cy="4199730"/>
          </a:xfrm>
        </p:spPr>
        <p:txBody>
          <a:bodyPr/>
          <a:lstStyle>
            <a:lvl1pPr>
              <a:spcBef>
                <a:spcPts val="1100"/>
              </a:spcBef>
              <a:spcAft>
                <a:spcPts val="0"/>
              </a:spcAft>
              <a:defRPr/>
            </a:lvl1pPr>
            <a:lvl2pPr>
              <a:spcBef>
                <a:spcPts val="1100"/>
              </a:spcBef>
              <a:defRPr/>
            </a:lvl2pPr>
            <a:lvl3pPr>
              <a:spcBef>
                <a:spcPts val="1100"/>
              </a:spcBef>
              <a:defRPr/>
            </a:lvl3pPr>
            <a:lvl4pPr>
              <a:spcBef>
                <a:spcPts val="1100"/>
              </a:spcBef>
              <a:defRPr/>
            </a:lvl4pPr>
            <a:lvl5pPr>
              <a:spcBef>
                <a:spcPts val="11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0563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713827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959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800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2955759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70"/>
            <a:ext cx="4114800" cy="358965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70"/>
            <a:ext cx="4114800" cy="358965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878890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, different text siz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502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228600" y="995518"/>
            <a:ext cx="4114800" cy="368760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800600" y="1116648"/>
            <a:ext cx="4114800" cy="3566477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86299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four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69"/>
            <a:ext cx="1828800" cy="358965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97582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58584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47497645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79"/>
            <a:ext cx="1828800" cy="358584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7279"/>
            <a:ext cx="1828800" cy="35858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525575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four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69"/>
            <a:ext cx="1828800" cy="358965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85543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narrow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79721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dark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sz="120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124712"/>
            <a:ext cx="4114800" cy="350144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 marL="0" indent="0">
              <a:spcBef>
                <a:spcPts val="1100"/>
              </a:spcBef>
              <a:buFontTx/>
              <a:buNone/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32889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26064124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half-blank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72660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381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08163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sight, text,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192024"/>
            <a:ext cx="4114800" cy="300037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48873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bg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081206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3 med, 2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4572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4571999" cy="2571751"/>
          </a:xfrm>
          <a:solidFill>
            <a:schemeClr val="accent2"/>
          </a:solidFill>
        </p:spPr>
        <p:txBody>
          <a:bodyPr lIns="228600" tIns="201168" rIns="228600" bIns="22860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60756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1 large, 4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7998" y="2571750"/>
            <a:ext cx="2286000" cy="2571750"/>
          </a:xfrm>
          <a:solidFill>
            <a:schemeClr val="accent4">
              <a:lumMod val="60000"/>
              <a:lumOff val="40000"/>
            </a:schemeClr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2286000" y="2571750"/>
            <a:ext cx="2286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2285997" cy="257175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2571751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14917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1290639"/>
          </a:xfrm>
          <a:solidFill>
            <a:schemeClr val="tx1"/>
          </a:solidFill>
        </p:spPr>
        <p:txBody>
          <a:bodyPr lIns="228600" tIns="201168" rIns="228600" bIns="228600"/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866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2857500"/>
            <a:ext cx="2286000" cy="2286000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>
                <a:solidFill>
                  <a:schemeClr val="bg2"/>
                </a:solidFill>
              </a:defRPr>
            </a:lvl1pPr>
            <a:lvl2pPr>
              <a:defRPr sz="1000">
                <a:solidFill>
                  <a:schemeClr val="bg2"/>
                </a:solidFill>
              </a:defRPr>
            </a:lvl2pPr>
            <a:lvl3pPr>
              <a:defRPr sz="1000">
                <a:solidFill>
                  <a:schemeClr val="bg2"/>
                </a:solidFill>
              </a:defRPr>
            </a:lvl3pPr>
            <a:lvl4pPr>
              <a:defRPr sz="1000">
                <a:solidFill>
                  <a:schemeClr val="bg2"/>
                </a:solidFill>
              </a:defRPr>
            </a:lvl4pPr>
            <a:lvl5pPr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205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58584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95355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4 t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-1"/>
            <a:ext cx="2286000" cy="5143500"/>
          </a:xfrm>
          <a:solidFill>
            <a:schemeClr val="tx1"/>
          </a:solidFill>
        </p:spPr>
        <p:txBody>
          <a:bodyPr lIns="228600" tIns="182880" rIns="228600" bIns="228600"/>
          <a:lstStyle>
            <a:lvl1pPr>
              <a:defRPr sz="16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0"/>
          </p:nvPr>
        </p:nvSpPr>
        <p:spPr>
          <a:xfrm>
            <a:off x="2286000" y="0"/>
            <a:ext cx="2286000" cy="514350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1"/>
          </p:nvPr>
        </p:nvSpPr>
        <p:spPr>
          <a:xfrm>
            <a:off x="4572000" y="0"/>
            <a:ext cx="2286000" cy="514350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2"/>
          </p:nvPr>
        </p:nvSpPr>
        <p:spPr>
          <a:xfrm>
            <a:off x="6858000" y="0"/>
            <a:ext cx="2286000" cy="514350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0416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73251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content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514600" y="666750"/>
            <a:ext cx="6400800" cy="3824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9249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blank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0256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: title, text (2/4), content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93998171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2: title, text (2/4), quote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700392" y="1090961"/>
            <a:ext cx="4215008" cy="3456432"/>
          </a:xfrm>
        </p:spPr>
        <p:txBody>
          <a:bodyPr/>
          <a:lstStyle>
            <a:lvl1pPr marL="117475" indent="-117475">
              <a:tabLst/>
              <a:defRPr sz="2400"/>
            </a:lvl1pPr>
            <a:lvl2pPr marL="0" indent="0"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94305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92024"/>
            <a:ext cx="1828800" cy="440899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2514600" y="225425"/>
            <a:ext cx="6400800" cy="4597400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90848113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with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535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542796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4300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 sz="1100"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5798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79"/>
            <a:ext cx="1828800" cy="358584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7279"/>
            <a:ext cx="1828800" cy="35858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0130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bm sign-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pic>
        <p:nvPicPr>
          <p:cNvPr id="5" name="Picture 4" descr="ibm_g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953" y="2186150"/>
            <a:ext cx="1297608" cy="52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886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narrow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46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dark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sz="120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124712"/>
            <a:ext cx="4114800" cy="350144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 marL="0" indent="0">
              <a:spcBef>
                <a:spcPts val="1100"/>
              </a:spcBef>
              <a:buFontTx/>
              <a:buNone/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3835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613931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half-blank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18403728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381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939236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3752"/>
          </a:xfrm>
        </p:spPr>
        <p:txBody>
          <a:bodyPr/>
          <a:lstStyle>
            <a:lvl1pPr>
              <a:lnSpc>
                <a:spcPct val="90000"/>
              </a:lnSpc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2303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sight, text,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182880"/>
            <a:ext cx="4114800" cy="300037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48873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bg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28819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3 med, 2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4572000" cy="2111375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4571999" cy="2571751"/>
          </a:xfrm>
          <a:solidFill>
            <a:schemeClr val="accent2"/>
          </a:solidFill>
        </p:spPr>
        <p:txBody>
          <a:bodyPr lIns="228600" tIns="201168" rIns="228600" bIns="22860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4927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1 large, 4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7998" y="2571750"/>
            <a:ext cx="2286000" cy="2571750"/>
          </a:xfrm>
          <a:solidFill>
            <a:schemeClr val="accent4">
              <a:lumMod val="60000"/>
              <a:lumOff val="40000"/>
            </a:schemeClr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2286000" y="2571750"/>
            <a:ext cx="2286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2285997" cy="257175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2571751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5115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1290639"/>
          </a:xfrm>
          <a:solidFill>
            <a:schemeClr val="tx1"/>
          </a:solidFill>
        </p:spPr>
        <p:txBody>
          <a:bodyPr lIns="228600" tIns="201168" rIns="228600" bIns="228600"/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922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2857500"/>
            <a:ext cx="2286000" cy="2286000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>
                <a:solidFill>
                  <a:schemeClr val="bg2"/>
                </a:solidFill>
              </a:defRPr>
            </a:lvl1pPr>
            <a:lvl2pPr>
              <a:defRPr sz="1000">
                <a:solidFill>
                  <a:schemeClr val="bg2"/>
                </a:solidFill>
              </a:defRPr>
            </a:lvl2pPr>
            <a:lvl3pPr>
              <a:defRPr sz="1000">
                <a:solidFill>
                  <a:schemeClr val="bg2"/>
                </a:solidFill>
              </a:defRPr>
            </a:lvl3pPr>
            <a:lvl4pPr>
              <a:defRPr sz="1000">
                <a:solidFill>
                  <a:schemeClr val="bg2"/>
                </a:solidFill>
              </a:defRPr>
            </a:lvl4pPr>
            <a:lvl5pPr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1159694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4 t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-1"/>
            <a:ext cx="2286000" cy="514350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6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0"/>
          </p:nvPr>
        </p:nvSpPr>
        <p:spPr>
          <a:xfrm>
            <a:off x="2286000" y="0"/>
            <a:ext cx="2286000" cy="514350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1"/>
          </p:nvPr>
        </p:nvSpPr>
        <p:spPr>
          <a:xfrm>
            <a:off x="4572000" y="0"/>
            <a:ext cx="2286000" cy="514350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2"/>
          </p:nvPr>
        </p:nvSpPr>
        <p:spPr>
          <a:xfrm>
            <a:off x="6858000" y="0"/>
            <a:ext cx="2286000" cy="514350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13315506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8656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content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514600" y="666750"/>
            <a:ext cx="6400800" cy="3824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693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blank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0960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: title, text (2/4), content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42464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with page conten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Click to edit Master text styles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Second level</a:t>
            </a:r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Third level</a:t>
            </a:r>
          </a:p>
          <a:p>
            <a:pPr marL="0" marR="0" lvl="3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Fourth level</a:t>
            </a:r>
          </a:p>
          <a:p>
            <a:pPr marL="0" marR="0" lvl="4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800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Click to edit Master text styles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Second level</a:t>
            </a:r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Third level</a:t>
            </a:r>
          </a:p>
          <a:p>
            <a:pPr marL="0" marR="0" lvl="3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Fourth level</a:t>
            </a:r>
          </a:p>
          <a:p>
            <a:pPr marL="0" marR="0" lvl="4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661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2: title, text (2/4), quote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16013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700392" y="1051560"/>
            <a:ext cx="4215008" cy="3456432"/>
          </a:xfrm>
        </p:spPr>
        <p:txBody>
          <a:bodyPr/>
          <a:lstStyle>
            <a:lvl1pPr marL="117475" indent="-117475">
              <a:tabLst/>
              <a:defRPr sz="2400"/>
            </a:lvl1pPr>
            <a:lvl2pPr marL="0" indent="0"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337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92024"/>
            <a:ext cx="1828800" cy="440899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2514600" y="225425"/>
            <a:ext cx="6400800" cy="4597400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3213487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with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21350569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0941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4300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 sz="1100"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2858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bm sign-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953" y="2186150"/>
            <a:ext cx="1292094" cy="52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0882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bg>
      <p:bgPr>
        <a:gradFill>
          <a:gsLst>
            <a:gs pos="0">
              <a:schemeClr val="accent2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28600" y="4828032"/>
            <a:ext cx="6400800" cy="13716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" y="203781"/>
            <a:ext cx="4114801" cy="4479344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811" y="241300"/>
            <a:ext cx="521589" cy="21145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2" t="30197" r="15583" b="32340"/>
          <a:stretch/>
        </p:blipFill>
        <p:spPr>
          <a:xfrm>
            <a:off x="7410747" y="4604932"/>
            <a:ext cx="1574103" cy="398967"/>
          </a:xfrm>
          <a:prstGeom prst="rect">
            <a:avLst/>
          </a:prstGeom>
        </p:spPr>
      </p:pic>
      <p:pic>
        <p:nvPicPr>
          <p:cNvPr id="7" name="BCK_PEG_[01].png"/>
          <p:cNvPicPr>
            <a:picLocks noChangeAspect="1"/>
          </p:cNvPicPr>
          <p:nvPr userDrawn="1"/>
        </p:nvPicPr>
        <p:blipFill>
          <a:blip r:embed="rId4">
            <a:extLst/>
          </a:blip>
          <a:stretch>
            <a:fillRect/>
          </a:stretch>
        </p:blipFill>
        <p:spPr>
          <a:xfrm>
            <a:off x="3497298" y="1621624"/>
            <a:ext cx="2149404" cy="190025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60350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3752"/>
          </a:xfrm>
        </p:spPr>
        <p:txBody>
          <a:bodyPr/>
          <a:lstStyle>
            <a:lvl1pPr>
              <a:lnSpc>
                <a:spcPct val="90000"/>
              </a:lnSpc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25756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with page conten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800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920346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6315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44376" y="1015683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bg2"/>
                </a:solidFill>
                <a:latin typeface="+mj-lt"/>
                <a:ea typeface="IBM Plex Mono" charset="0"/>
                <a:cs typeface="IBM Plex Mono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93042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, half-image (bleed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5651543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5176"/>
            <a:ext cx="8686800" cy="4473575"/>
          </a:xfrm>
        </p:spPr>
        <p:txBody>
          <a:bodyPr/>
          <a:lstStyle>
            <a:lvl1pPr>
              <a:lnSpc>
                <a:spcPct val="90000"/>
              </a:lnSpc>
              <a:defRPr sz="9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381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5187462" cy="4520805"/>
          </a:xfrm>
        </p:spPr>
        <p:txBody>
          <a:bodyPr/>
          <a:lstStyle>
            <a:lvl1pPr marL="117475" indent="-117475">
              <a:tabLst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038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43280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493776"/>
            <a:ext cx="4114800" cy="4199730"/>
          </a:xfrm>
        </p:spPr>
        <p:txBody>
          <a:bodyPr/>
          <a:lstStyle>
            <a:lvl1pPr>
              <a:spcBef>
                <a:spcPts val="1100"/>
              </a:spcBef>
              <a:spcAft>
                <a:spcPts val="0"/>
              </a:spcAft>
              <a:defRPr/>
            </a:lvl1pPr>
            <a:lvl2pPr>
              <a:spcBef>
                <a:spcPts val="1100"/>
              </a:spcBef>
              <a:defRPr/>
            </a:lvl2pPr>
            <a:lvl3pPr>
              <a:spcBef>
                <a:spcPts val="1100"/>
              </a:spcBef>
              <a:defRPr/>
            </a:lvl3pPr>
            <a:lvl4pPr>
              <a:spcBef>
                <a:spcPts val="1100"/>
              </a:spcBef>
              <a:defRPr/>
            </a:lvl4pPr>
            <a:lvl5pPr>
              <a:spcBef>
                <a:spcPts val="11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0563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96946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959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800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59822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70"/>
            <a:ext cx="4114800" cy="358965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70"/>
            <a:ext cx="4114800" cy="358965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98903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, different text siz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502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228600" y="995518"/>
            <a:ext cx="4114800" cy="368760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800600" y="1116648"/>
            <a:ext cx="4114800" cy="3566477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6524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four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69"/>
            <a:ext cx="1828800" cy="358965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5247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58584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9145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79"/>
            <a:ext cx="1828800" cy="358584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7279"/>
            <a:ext cx="1828800" cy="35858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773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, half-image (bleed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44376" y="1015683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bg2"/>
                </a:solidFill>
                <a:latin typeface="+mj-lt"/>
                <a:ea typeface="IBM Plex Mono" charset="0"/>
                <a:cs typeface="IBM Plex Mono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7525579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narrow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7169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dark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sz="120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124712"/>
            <a:ext cx="4114800" cy="350144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 marL="0" indent="0">
              <a:spcBef>
                <a:spcPts val="1100"/>
              </a:spcBef>
              <a:buFontTx/>
              <a:buNone/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61830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695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half-blank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63555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381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4768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sight, text,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182880"/>
            <a:ext cx="4114800" cy="300037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48873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99711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3 med, 2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4572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4571999" cy="2571751"/>
          </a:xfrm>
          <a:solidFill>
            <a:schemeClr val="accent2"/>
          </a:solidFill>
        </p:spPr>
        <p:txBody>
          <a:bodyPr lIns="228600" tIns="201168" rIns="228600" bIns="22860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5893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1 large, 4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7998" y="2571750"/>
            <a:ext cx="2286000" cy="2571750"/>
          </a:xfrm>
          <a:solidFill>
            <a:schemeClr val="accent4">
              <a:lumMod val="60000"/>
              <a:lumOff val="40000"/>
            </a:schemeClr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2286000" y="2571750"/>
            <a:ext cx="2286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2285997" cy="257175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2571751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35002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1290639"/>
          </a:xfrm>
          <a:solidFill>
            <a:schemeClr val="tx1"/>
          </a:solidFill>
        </p:spPr>
        <p:txBody>
          <a:bodyPr lIns="228600" tIns="201168" rIns="228600" bIns="228600"/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968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2857500"/>
            <a:ext cx="2286000" cy="2286000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>
                <a:solidFill>
                  <a:schemeClr val="bg2"/>
                </a:solidFill>
              </a:defRPr>
            </a:lvl1pPr>
            <a:lvl2pPr>
              <a:defRPr sz="1000">
                <a:solidFill>
                  <a:schemeClr val="bg2"/>
                </a:solidFill>
              </a:defRPr>
            </a:lvl2pPr>
            <a:lvl3pPr>
              <a:defRPr sz="1000">
                <a:solidFill>
                  <a:schemeClr val="bg2"/>
                </a:solidFill>
              </a:defRPr>
            </a:lvl3pPr>
            <a:lvl4pPr>
              <a:defRPr sz="1000">
                <a:solidFill>
                  <a:schemeClr val="bg2"/>
                </a:solidFill>
              </a:defRPr>
            </a:lvl4pPr>
            <a:lvl5pPr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3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08" y="84701"/>
            <a:ext cx="8686800" cy="4473575"/>
          </a:xfrm>
        </p:spPr>
        <p:txBody>
          <a:bodyPr/>
          <a:lstStyle>
            <a:lvl1pPr>
              <a:lnSpc>
                <a:spcPct val="90000"/>
              </a:lnSpc>
              <a:defRPr sz="9600" b="1" i="0">
                <a:latin typeface="+mj-lt"/>
                <a:ea typeface="IBM Plex Mono" charset="0"/>
                <a:cs typeface="IBM Plex Mono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36601713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4 t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-1"/>
            <a:ext cx="2286000" cy="5143500"/>
          </a:xfrm>
          <a:solidFill>
            <a:schemeClr val="tx1"/>
          </a:solidFill>
        </p:spPr>
        <p:txBody>
          <a:bodyPr lIns="228600" tIns="182880" rIns="228600" bIns="228600"/>
          <a:lstStyle>
            <a:lvl1pPr>
              <a:defRPr sz="16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0"/>
          </p:nvPr>
        </p:nvSpPr>
        <p:spPr>
          <a:xfrm>
            <a:off x="2286000" y="0"/>
            <a:ext cx="2286000" cy="514350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1"/>
          </p:nvPr>
        </p:nvSpPr>
        <p:spPr>
          <a:xfrm>
            <a:off x="4572000" y="0"/>
            <a:ext cx="2286000" cy="514350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2"/>
          </p:nvPr>
        </p:nvSpPr>
        <p:spPr>
          <a:xfrm>
            <a:off x="6858000" y="0"/>
            <a:ext cx="2286000" cy="514350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12192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9000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content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514600" y="666750"/>
            <a:ext cx="6400800" cy="3824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04835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blank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04229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: title, text (2/4), content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2704640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2: title, text (2/4), quote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700392" y="1090961"/>
            <a:ext cx="4215008" cy="3456432"/>
          </a:xfrm>
        </p:spPr>
        <p:txBody>
          <a:bodyPr/>
          <a:lstStyle>
            <a:lvl1pPr marL="117475" indent="-117475">
              <a:tabLst/>
              <a:defRPr sz="2400"/>
            </a:lvl1pPr>
            <a:lvl2pPr marL="0" indent="0"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4254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92024"/>
            <a:ext cx="1828800" cy="440899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2514600" y="225425"/>
            <a:ext cx="6400800" cy="4597400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208651536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with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23407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59224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4300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 sz="1100"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29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5187462" cy="4520805"/>
          </a:xfrm>
        </p:spPr>
        <p:txBody>
          <a:bodyPr/>
          <a:lstStyle>
            <a:lvl1pPr marL="117475" indent="-117475">
              <a:tabLst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12568061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bm sign-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953" y="2186150"/>
            <a:ext cx="1292094" cy="52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28659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28600" y="4828032"/>
            <a:ext cx="6400800" cy="13716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" y="203781"/>
            <a:ext cx="4114801" cy="4479344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1" t="20400" r="17675" b="20719"/>
          <a:stretch/>
        </p:blipFill>
        <p:spPr>
          <a:xfrm>
            <a:off x="4467224" y="405272"/>
            <a:ext cx="4297421" cy="3687650"/>
          </a:xfrm>
          <a:prstGeom prst="rect">
            <a:avLst/>
          </a:prstGeom>
        </p:spPr>
      </p:pic>
      <p:pic>
        <p:nvPicPr>
          <p:cNvPr id="9" name="Picture 8" descr="ibm_gry.png"/>
          <p:cNvPicPr>
            <a:picLocks noChangeAspect="1"/>
          </p:cNvPicPr>
          <p:nvPr userDrawn="1"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811" y="240045"/>
            <a:ext cx="521589" cy="2114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2" t="28443" r="13568" b="27421"/>
          <a:stretch/>
        </p:blipFill>
        <p:spPr>
          <a:xfrm>
            <a:off x="7410684" y="4584701"/>
            <a:ext cx="1620427" cy="47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995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3752"/>
          </a:xfrm>
        </p:spPr>
        <p:txBody>
          <a:bodyPr/>
          <a:lstStyle>
            <a:lvl1pPr>
              <a:lnSpc>
                <a:spcPct val="9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42031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with page conten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800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08104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682930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, half-image (bleed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4494907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5176"/>
            <a:ext cx="8686800" cy="4473575"/>
          </a:xfrm>
        </p:spPr>
        <p:txBody>
          <a:bodyPr/>
          <a:lstStyle>
            <a:lvl1pPr>
              <a:lnSpc>
                <a:spcPct val="90000"/>
              </a:lnSpc>
              <a:defRPr sz="9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69824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5187462" cy="4520805"/>
          </a:xfrm>
        </p:spPr>
        <p:txBody>
          <a:bodyPr/>
          <a:lstStyle>
            <a:lvl1pPr marL="117475" indent="-117475"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361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43280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493776"/>
            <a:ext cx="4114800" cy="4199730"/>
          </a:xfrm>
        </p:spPr>
        <p:txBody>
          <a:bodyPr/>
          <a:lstStyle>
            <a:lvl1pPr>
              <a:spcBef>
                <a:spcPts val="1100"/>
              </a:spcBef>
              <a:spcAft>
                <a:spcPts val="0"/>
              </a:spcAft>
              <a:defRPr/>
            </a:lvl1pPr>
            <a:lvl2pPr>
              <a:spcBef>
                <a:spcPts val="1100"/>
              </a:spcBef>
              <a:defRPr/>
            </a:lvl2pPr>
            <a:lvl3pPr>
              <a:spcBef>
                <a:spcPts val="1100"/>
              </a:spcBef>
              <a:defRPr/>
            </a:lvl3pPr>
            <a:lvl4pPr>
              <a:spcBef>
                <a:spcPts val="1100"/>
              </a:spcBef>
              <a:defRPr/>
            </a:lvl4pPr>
            <a:lvl5pPr>
              <a:spcBef>
                <a:spcPts val="11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0563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376247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959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800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3917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4328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493776"/>
            <a:ext cx="4114800" cy="4199730"/>
          </a:xfrm>
        </p:spPr>
        <p:txBody>
          <a:bodyPr/>
          <a:lstStyle>
            <a:lvl1pPr>
              <a:spcBef>
                <a:spcPts val="1100"/>
              </a:spcBef>
              <a:spcAft>
                <a:spcPts val="0"/>
              </a:spcAft>
              <a:defRPr/>
            </a:lvl1pPr>
            <a:lvl2pPr>
              <a:spcBef>
                <a:spcPts val="1100"/>
              </a:spcBef>
              <a:defRPr/>
            </a:lvl2pPr>
            <a:lvl3pPr>
              <a:spcBef>
                <a:spcPts val="1100"/>
              </a:spcBef>
              <a:defRPr/>
            </a:lvl3pPr>
            <a:lvl4pPr>
              <a:spcBef>
                <a:spcPts val="1100"/>
              </a:spcBef>
              <a:defRPr/>
            </a:lvl4pPr>
            <a:lvl5pPr>
              <a:spcBef>
                <a:spcPts val="11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0563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147501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70"/>
            <a:ext cx="4114800" cy="358965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70"/>
            <a:ext cx="4114800" cy="358965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858454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, different text siz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502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228600" y="995518"/>
            <a:ext cx="4114800" cy="368760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800600" y="1116648"/>
            <a:ext cx="4114800" cy="3566477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0921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four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69"/>
            <a:ext cx="1828800" cy="358965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20520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58584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10182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79"/>
            <a:ext cx="1828800" cy="358584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7279"/>
            <a:ext cx="1828800" cy="35858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87260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narrow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30447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dark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sz="120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111286"/>
            <a:ext cx="4114800" cy="350144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 marL="0" indent="0">
              <a:spcBef>
                <a:spcPts val="1100"/>
              </a:spcBef>
              <a:buFontTx/>
              <a:buNone/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659833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3604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half-blank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28235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381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87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959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IBM Cloud / DOC ID / Month XX, 2018 / © 2018 IBM Corporation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800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52116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sight, text,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58000" y="4832418"/>
            <a:ext cx="2057400" cy="13716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182880"/>
            <a:ext cx="4114800" cy="300037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48873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bg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58252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3 med, 2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4572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4571999" cy="2571751"/>
          </a:xfrm>
          <a:solidFill>
            <a:schemeClr val="accent2"/>
          </a:solidFill>
        </p:spPr>
        <p:txBody>
          <a:bodyPr lIns="228600" tIns="201168" rIns="228600" bIns="22860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14879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1 large, 4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7998" y="2571750"/>
            <a:ext cx="2286000" cy="2571750"/>
          </a:xfrm>
          <a:solidFill>
            <a:schemeClr val="accent4">
              <a:lumMod val="60000"/>
              <a:lumOff val="40000"/>
            </a:schemeClr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2286000" y="2571750"/>
            <a:ext cx="2286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2285997" cy="257175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2571751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80535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1290639"/>
          </a:xfrm>
          <a:solidFill>
            <a:schemeClr val="tx1"/>
          </a:solidFill>
        </p:spPr>
        <p:txBody>
          <a:bodyPr lIns="228600" tIns="201168" rIns="228600" bIns="228600"/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69279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2857500"/>
            <a:ext cx="2286000" cy="2286000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>
                <a:solidFill>
                  <a:schemeClr val="bg2"/>
                </a:solidFill>
              </a:defRPr>
            </a:lvl1pPr>
            <a:lvl2pPr>
              <a:defRPr sz="1000">
                <a:solidFill>
                  <a:schemeClr val="bg2"/>
                </a:solidFill>
              </a:defRPr>
            </a:lvl2pPr>
            <a:lvl3pPr>
              <a:defRPr sz="1000">
                <a:solidFill>
                  <a:schemeClr val="bg2"/>
                </a:solidFill>
              </a:defRPr>
            </a:lvl3pPr>
            <a:lvl4pPr>
              <a:defRPr sz="1000">
                <a:solidFill>
                  <a:schemeClr val="bg2"/>
                </a:solidFill>
              </a:defRPr>
            </a:lvl4pPr>
            <a:lvl5pPr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750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4 t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-1"/>
            <a:ext cx="2286000" cy="5143500"/>
          </a:xfrm>
          <a:solidFill>
            <a:schemeClr val="tx1"/>
          </a:solidFill>
        </p:spPr>
        <p:txBody>
          <a:bodyPr lIns="228600" tIns="182880" rIns="228600" bIns="228600"/>
          <a:lstStyle>
            <a:lvl1pPr>
              <a:defRPr sz="16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0"/>
          </p:nvPr>
        </p:nvSpPr>
        <p:spPr>
          <a:xfrm>
            <a:off x="2286000" y="0"/>
            <a:ext cx="2286000" cy="514350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1"/>
          </p:nvPr>
        </p:nvSpPr>
        <p:spPr>
          <a:xfrm>
            <a:off x="4572000" y="0"/>
            <a:ext cx="2286000" cy="514350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2"/>
          </p:nvPr>
        </p:nvSpPr>
        <p:spPr>
          <a:xfrm>
            <a:off x="6858000" y="0"/>
            <a:ext cx="2286000" cy="514350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74989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32970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content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514600" y="666750"/>
            <a:ext cx="6400800" cy="38242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7112024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blank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24051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: title, text (2/4), content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DOC ID / Month XX, 2018 / © 2018 IBM Corporation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03830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slideLayout" Target="../slideLayouts/slideLayout70.xml"/><Relationship Id="rId8" Type="http://schemas.openxmlformats.org/officeDocument/2006/relationships/slideLayout" Target="../slideLayouts/slideLayout43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3.xml"/><Relationship Id="rId18" Type="http://schemas.openxmlformats.org/officeDocument/2006/relationships/slideLayout" Target="../slideLayouts/slideLayout88.xml"/><Relationship Id="rId26" Type="http://schemas.openxmlformats.org/officeDocument/2006/relationships/slideLayout" Target="../slideLayouts/slideLayout96.xml"/><Relationship Id="rId3" Type="http://schemas.openxmlformats.org/officeDocument/2006/relationships/slideLayout" Target="../slideLayouts/slideLayout73.xml"/><Relationship Id="rId21" Type="http://schemas.openxmlformats.org/officeDocument/2006/relationships/slideLayout" Target="../slideLayouts/slideLayout91.xml"/><Relationship Id="rId34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slideLayout" Target="../slideLayouts/slideLayout87.xml"/><Relationship Id="rId25" Type="http://schemas.openxmlformats.org/officeDocument/2006/relationships/slideLayout" Target="../slideLayouts/slideLayout95.xml"/><Relationship Id="rId33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86.xml"/><Relationship Id="rId20" Type="http://schemas.openxmlformats.org/officeDocument/2006/relationships/slideLayout" Target="../slideLayouts/slideLayout90.xml"/><Relationship Id="rId29" Type="http://schemas.openxmlformats.org/officeDocument/2006/relationships/slideLayout" Target="../slideLayouts/slideLayout99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24" Type="http://schemas.openxmlformats.org/officeDocument/2006/relationships/slideLayout" Target="../slideLayouts/slideLayout94.xml"/><Relationship Id="rId32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23" Type="http://schemas.openxmlformats.org/officeDocument/2006/relationships/slideLayout" Target="../slideLayouts/slideLayout93.xml"/><Relationship Id="rId28" Type="http://schemas.openxmlformats.org/officeDocument/2006/relationships/slideLayout" Target="../slideLayouts/slideLayout98.xml"/><Relationship Id="rId36" Type="http://schemas.openxmlformats.org/officeDocument/2006/relationships/theme" Target="../theme/theme3.xml"/><Relationship Id="rId10" Type="http://schemas.openxmlformats.org/officeDocument/2006/relationships/slideLayout" Target="../slideLayouts/slideLayout80.xml"/><Relationship Id="rId19" Type="http://schemas.openxmlformats.org/officeDocument/2006/relationships/slideLayout" Target="../slideLayouts/slideLayout89.xml"/><Relationship Id="rId31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Relationship Id="rId22" Type="http://schemas.openxmlformats.org/officeDocument/2006/relationships/slideLayout" Target="../slideLayouts/slideLayout92.xml"/><Relationship Id="rId27" Type="http://schemas.openxmlformats.org/officeDocument/2006/relationships/slideLayout" Target="../slideLayouts/slideLayout97.xml"/><Relationship Id="rId30" Type="http://schemas.openxmlformats.org/officeDocument/2006/relationships/slideLayout" Target="../slideLayouts/slideLayout100.xml"/><Relationship Id="rId35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78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18.xml"/><Relationship Id="rId18" Type="http://schemas.openxmlformats.org/officeDocument/2006/relationships/slideLayout" Target="../slideLayouts/slideLayout123.xml"/><Relationship Id="rId26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08.xml"/><Relationship Id="rId21" Type="http://schemas.openxmlformats.org/officeDocument/2006/relationships/slideLayout" Target="../slideLayouts/slideLayout126.xml"/><Relationship Id="rId34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17" Type="http://schemas.openxmlformats.org/officeDocument/2006/relationships/slideLayout" Target="../slideLayouts/slideLayout122.xml"/><Relationship Id="rId25" Type="http://schemas.openxmlformats.org/officeDocument/2006/relationships/slideLayout" Target="../slideLayouts/slideLayout130.xml"/><Relationship Id="rId33" Type="http://schemas.openxmlformats.org/officeDocument/2006/relationships/slideLayout" Target="../slideLayouts/slideLayout138.xml"/><Relationship Id="rId2" Type="http://schemas.openxmlformats.org/officeDocument/2006/relationships/slideLayout" Target="../slideLayouts/slideLayout107.xml"/><Relationship Id="rId16" Type="http://schemas.openxmlformats.org/officeDocument/2006/relationships/slideLayout" Target="../slideLayouts/slideLayout121.xml"/><Relationship Id="rId20" Type="http://schemas.openxmlformats.org/officeDocument/2006/relationships/slideLayout" Target="../slideLayouts/slideLayout125.xml"/><Relationship Id="rId29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24" Type="http://schemas.openxmlformats.org/officeDocument/2006/relationships/slideLayout" Target="../slideLayouts/slideLayout129.xml"/><Relationship Id="rId32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10.xml"/><Relationship Id="rId15" Type="http://schemas.openxmlformats.org/officeDocument/2006/relationships/slideLayout" Target="../slideLayouts/slideLayout120.xml"/><Relationship Id="rId23" Type="http://schemas.openxmlformats.org/officeDocument/2006/relationships/slideLayout" Target="../slideLayouts/slideLayout128.xml"/><Relationship Id="rId28" Type="http://schemas.openxmlformats.org/officeDocument/2006/relationships/slideLayout" Target="../slideLayouts/slideLayout133.xml"/><Relationship Id="rId36" Type="http://schemas.openxmlformats.org/officeDocument/2006/relationships/theme" Target="../theme/theme4.xml"/><Relationship Id="rId10" Type="http://schemas.openxmlformats.org/officeDocument/2006/relationships/slideLayout" Target="../slideLayouts/slideLayout115.xml"/><Relationship Id="rId19" Type="http://schemas.openxmlformats.org/officeDocument/2006/relationships/slideLayout" Target="../slideLayouts/slideLayout124.xml"/><Relationship Id="rId31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Relationship Id="rId14" Type="http://schemas.openxmlformats.org/officeDocument/2006/relationships/slideLayout" Target="../slideLayouts/slideLayout119.xml"/><Relationship Id="rId22" Type="http://schemas.openxmlformats.org/officeDocument/2006/relationships/slideLayout" Target="../slideLayouts/slideLayout127.xml"/><Relationship Id="rId27" Type="http://schemas.openxmlformats.org/officeDocument/2006/relationships/slideLayout" Target="../slideLayouts/slideLayout132.xml"/><Relationship Id="rId30" Type="http://schemas.openxmlformats.org/officeDocument/2006/relationships/slideLayout" Target="../slideLayouts/slideLayout135.xml"/><Relationship Id="rId35" Type="http://schemas.openxmlformats.org/officeDocument/2006/relationships/slideLayout" Target="../slideLayouts/slideLayout140.xml"/><Relationship Id="rId8" Type="http://schemas.openxmlformats.org/officeDocument/2006/relationships/slideLayout" Target="../slideLayouts/slideLayout1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11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0" y="192024"/>
            <a:ext cx="4114800" cy="4500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858000" y="4826480"/>
            <a:ext cx="20574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3FD999D4-B456-9943-89B7-30D56181CE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28600" y="4826480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r>
              <a:rPr lang="en-US"/>
              <a:t>IBM Cloud / DOC ID / Month XX, 2018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117404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819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  <p:sldLayoutId id="2147483700" r:id="rId28"/>
    <p:sldLayoutId id="2147483701" r:id="rId29"/>
    <p:sldLayoutId id="2147483702" r:id="rId30"/>
    <p:sldLayoutId id="2147483703" r:id="rId31"/>
    <p:sldLayoutId id="2147483704" r:id="rId32"/>
    <p:sldLayoutId id="2147483705" r:id="rId33"/>
    <p:sldLayoutId id="2147483822" r:id="rId34"/>
    <p:sldLayoutId id="2147483707" r:id="rId35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2"/>
          </a:solidFill>
          <a:latin typeface="+mj-lt"/>
          <a:ea typeface="Arial" charset="0"/>
          <a:cs typeface="Arial" charset="0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1100"/>
        </a:spcBef>
        <a:buFont typeface="Arial"/>
        <a:buNone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1pPr>
      <a:lvl2pPr marL="173038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2pPr>
      <a:lvl3pPr marL="3968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•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3pPr>
      <a:lvl4pPr marL="625475" indent="-168275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4pPr>
      <a:lvl5pPr marL="8032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»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296">
          <p15:clr>
            <a:srgbClr val="F26B43"/>
          </p15:clr>
        </p15:guide>
        <p15:guide id="2" orient="horz" pos="1619">
          <p15:clr>
            <a:srgbClr val="F26B43"/>
          </p15:clr>
        </p15:guide>
        <p15:guide id="3" orient="horz" pos="1216">
          <p15:clr>
            <a:srgbClr val="F26B43"/>
          </p15:clr>
        </p15:guide>
        <p15:guide id="5" orient="horz" pos="813">
          <p15:clr>
            <a:srgbClr val="F26B43"/>
          </p15:clr>
        </p15:guide>
        <p15:guide id="7" orient="horz" pos="2022">
          <p15:clr>
            <a:srgbClr val="F26B43"/>
          </p15:clr>
        </p15:guide>
        <p15:guide id="8" orient="horz" pos="2426">
          <p15:clr>
            <a:srgbClr val="F26B43"/>
          </p15:clr>
        </p15:guide>
        <p15:guide id="9" orient="horz" pos="2829">
          <p15:clr>
            <a:srgbClr val="F26B43"/>
          </p15:clr>
        </p15:guide>
        <p15:guide id="11" pos="2880">
          <p15:clr>
            <a:srgbClr val="F26B43"/>
          </p15:clr>
        </p15:guide>
        <p15:guide id="13" pos="2736">
          <p15:clr>
            <a:srgbClr val="F26B43"/>
          </p15:clr>
        </p15:guide>
        <p15:guide id="15" pos="1584">
          <p15:clr>
            <a:srgbClr val="F26B43"/>
          </p15:clr>
        </p15:guide>
        <p15:guide id="17" pos="1440">
          <p15:clr>
            <a:srgbClr val="F26B43"/>
          </p15:clr>
        </p15:guide>
        <p15:guide id="20" pos="3024">
          <p15:clr>
            <a:srgbClr val="F26B43"/>
          </p15:clr>
        </p15:guide>
        <p15:guide id="22" pos="4320">
          <p15:clr>
            <a:srgbClr val="F26B43"/>
          </p15:clr>
        </p15:guide>
        <p15:guide id="24" pos="144">
          <p15:clr>
            <a:srgbClr val="F26B43"/>
          </p15:clr>
        </p15:guide>
        <p15:guide id="26" pos="5616">
          <p15:clr>
            <a:srgbClr val="F26B43"/>
          </p15:clr>
        </p15:guide>
        <p15:guide id="27" orient="horz" pos="142">
          <p15:clr>
            <a:srgbClr val="F26B43"/>
          </p15:clr>
        </p15:guide>
        <p15:guide id="31" pos="4176">
          <p15:clr>
            <a:srgbClr val="F26B43"/>
          </p15:clr>
        </p15:guide>
        <p15:guide id="32" pos="4464">
          <p15:clr>
            <a:srgbClr val="F26B43"/>
          </p15:clr>
        </p15:guide>
        <p15:guide id="34" orient="horz" pos="3098">
          <p15:clr>
            <a:srgbClr val="F26B43"/>
          </p15:clr>
        </p15:guide>
        <p15:guide id="35" orient="horz" pos="420">
          <p15:clr>
            <a:srgbClr val="F26B43"/>
          </p15:clr>
        </p15:guide>
        <p15:guide id="36" orient="horz" pos="73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11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0" y="192024"/>
            <a:ext cx="4114800" cy="4500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858000" y="4826480"/>
            <a:ext cx="20574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28600" y="4826480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00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818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  <p:sldLayoutId id="2147483727" r:id="rId18"/>
    <p:sldLayoutId id="2147483728" r:id="rId19"/>
    <p:sldLayoutId id="2147483729" r:id="rId20"/>
    <p:sldLayoutId id="2147483730" r:id="rId21"/>
    <p:sldLayoutId id="2147483731" r:id="rId22"/>
    <p:sldLayoutId id="2147483732" r:id="rId23"/>
    <p:sldLayoutId id="2147483733" r:id="rId24"/>
    <p:sldLayoutId id="2147483734" r:id="rId25"/>
    <p:sldLayoutId id="2147483735" r:id="rId26"/>
    <p:sldLayoutId id="2147483736" r:id="rId27"/>
    <p:sldLayoutId id="2147483737" r:id="rId28"/>
    <p:sldLayoutId id="2147483738" r:id="rId29"/>
    <p:sldLayoutId id="2147483739" r:id="rId30"/>
    <p:sldLayoutId id="2147483740" r:id="rId31"/>
    <p:sldLayoutId id="2147483741" r:id="rId32"/>
    <p:sldLayoutId id="2147483742" r:id="rId33"/>
    <p:sldLayoutId id="2147483823" r:id="rId34"/>
    <p:sldLayoutId id="2147483744" r:id="rId35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2"/>
          </a:solidFill>
          <a:latin typeface="+mj-lt"/>
          <a:ea typeface="Arial" charset="0"/>
          <a:cs typeface="Arial" charset="0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1100"/>
        </a:spcBef>
        <a:buFont typeface="Arial"/>
        <a:buNone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1pPr>
      <a:lvl2pPr marL="173038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2pPr>
      <a:lvl3pPr marL="3968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•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3pPr>
      <a:lvl4pPr marL="625475" indent="-168275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4pPr>
      <a:lvl5pPr marL="8032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»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296">
          <p15:clr>
            <a:srgbClr val="F26B43"/>
          </p15:clr>
        </p15:guide>
        <p15:guide id="2" orient="horz" pos="1619">
          <p15:clr>
            <a:srgbClr val="F26B43"/>
          </p15:clr>
        </p15:guide>
        <p15:guide id="3" orient="horz" pos="1216">
          <p15:clr>
            <a:srgbClr val="F26B43"/>
          </p15:clr>
        </p15:guide>
        <p15:guide id="5" orient="horz" pos="813">
          <p15:clr>
            <a:srgbClr val="F26B43"/>
          </p15:clr>
        </p15:guide>
        <p15:guide id="7" orient="horz" pos="2022">
          <p15:clr>
            <a:srgbClr val="F26B43"/>
          </p15:clr>
        </p15:guide>
        <p15:guide id="8" orient="horz" pos="2426">
          <p15:clr>
            <a:srgbClr val="F26B43"/>
          </p15:clr>
        </p15:guide>
        <p15:guide id="9" orient="horz" pos="2829">
          <p15:clr>
            <a:srgbClr val="F26B43"/>
          </p15:clr>
        </p15:guide>
        <p15:guide id="11" pos="2880">
          <p15:clr>
            <a:srgbClr val="F26B43"/>
          </p15:clr>
        </p15:guide>
        <p15:guide id="13" pos="2736">
          <p15:clr>
            <a:srgbClr val="F26B43"/>
          </p15:clr>
        </p15:guide>
        <p15:guide id="15" pos="1584">
          <p15:clr>
            <a:srgbClr val="F26B43"/>
          </p15:clr>
        </p15:guide>
        <p15:guide id="17" pos="1440">
          <p15:clr>
            <a:srgbClr val="F26B43"/>
          </p15:clr>
        </p15:guide>
        <p15:guide id="20" pos="3024">
          <p15:clr>
            <a:srgbClr val="F26B43"/>
          </p15:clr>
        </p15:guide>
        <p15:guide id="22" pos="4320">
          <p15:clr>
            <a:srgbClr val="F26B43"/>
          </p15:clr>
        </p15:guide>
        <p15:guide id="24" pos="144">
          <p15:clr>
            <a:srgbClr val="F26B43"/>
          </p15:clr>
        </p15:guide>
        <p15:guide id="26" pos="5616">
          <p15:clr>
            <a:srgbClr val="F26B43"/>
          </p15:clr>
        </p15:guide>
        <p15:guide id="27" orient="horz" pos="142">
          <p15:clr>
            <a:srgbClr val="F26B43"/>
          </p15:clr>
        </p15:guide>
        <p15:guide id="31" pos="4176">
          <p15:clr>
            <a:srgbClr val="F26B43"/>
          </p15:clr>
        </p15:guide>
        <p15:guide id="32" pos="4464">
          <p15:clr>
            <a:srgbClr val="F26B43"/>
          </p15:clr>
        </p15:guide>
        <p15:guide id="34" orient="horz" pos="3098">
          <p15:clr>
            <a:srgbClr val="F26B43"/>
          </p15:clr>
        </p15:guide>
        <p15:guide id="35" orient="horz" pos="42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11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0" y="192024"/>
            <a:ext cx="4114800" cy="4500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858000" y="4826480"/>
            <a:ext cx="20574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28600" y="4826480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31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  <p:sldLayoutId id="2147483776" r:id="rId31"/>
    <p:sldLayoutId id="2147483777" r:id="rId32"/>
    <p:sldLayoutId id="2147483778" r:id="rId33"/>
    <p:sldLayoutId id="2147483824" r:id="rId34"/>
    <p:sldLayoutId id="2147483780" r:id="rId35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Arial" charset="0"/>
          <a:cs typeface="Arial" charset="0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1100"/>
        </a:spcBef>
        <a:buFont typeface="Arial"/>
        <a:buNone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173038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2pPr>
      <a:lvl3pPr marL="3968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•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625475" indent="-168275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8032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»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296">
          <p15:clr>
            <a:srgbClr val="F26B43"/>
          </p15:clr>
        </p15:guide>
        <p15:guide id="2" orient="horz" pos="1619">
          <p15:clr>
            <a:srgbClr val="F26B43"/>
          </p15:clr>
        </p15:guide>
        <p15:guide id="3" orient="horz" pos="1216">
          <p15:clr>
            <a:srgbClr val="F26B43"/>
          </p15:clr>
        </p15:guide>
        <p15:guide id="5" orient="horz" pos="813">
          <p15:clr>
            <a:srgbClr val="F26B43"/>
          </p15:clr>
        </p15:guide>
        <p15:guide id="7" orient="horz" pos="2022">
          <p15:clr>
            <a:srgbClr val="F26B43"/>
          </p15:clr>
        </p15:guide>
        <p15:guide id="8" orient="horz" pos="2426">
          <p15:clr>
            <a:srgbClr val="F26B43"/>
          </p15:clr>
        </p15:guide>
        <p15:guide id="9" orient="horz" pos="2829">
          <p15:clr>
            <a:srgbClr val="F26B43"/>
          </p15:clr>
        </p15:guide>
        <p15:guide id="11" pos="2880">
          <p15:clr>
            <a:srgbClr val="F26B43"/>
          </p15:clr>
        </p15:guide>
        <p15:guide id="13" pos="2736">
          <p15:clr>
            <a:srgbClr val="F26B43"/>
          </p15:clr>
        </p15:guide>
        <p15:guide id="15" pos="1584">
          <p15:clr>
            <a:srgbClr val="F26B43"/>
          </p15:clr>
        </p15:guide>
        <p15:guide id="17" pos="1440">
          <p15:clr>
            <a:srgbClr val="F26B43"/>
          </p15:clr>
        </p15:guide>
        <p15:guide id="20" pos="3024">
          <p15:clr>
            <a:srgbClr val="F26B43"/>
          </p15:clr>
        </p15:guide>
        <p15:guide id="22" pos="4320">
          <p15:clr>
            <a:srgbClr val="F26B43"/>
          </p15:clr>
        </p15:guide>
        <p15:guide id="24" pos="144">
          <p15:clr>
            <a:srgbClr val="F26B43"/>
          </p15:clr>
        </p15:guide>
        <p15:guide id="26" pos="5616">
          <p15:clr>
            <a:srgbClr val="F26B43"/>
          </p15:clr>
        </p15:guide>
        <p15:guide id="27" orient="horz" pos="142">
          <p15:clr>
            <a:srgbClr val="F26B43"/>
          </p15:clr>
        </p15:guide>
        <p15:guide id="31" pos="4176">
          <p15:clr>
            <a:srgbClr val="F26B43"/>
          </p15:clr>
        </p15:guide>
        <p15:guide id="32" pos="4464">
          <p15:clr>
            <a:srgbClr val="F26B43"/>
          </p15:clr>
        </p15:guide>
        <p15:guide id="34" orient="horz" pos="3098">
          <p15:clr>
            <a:srgbClr val="F26B43"/>
          </p15:clr>
        </p15:guide>
        <p15:guide id="35" orient="horz" pos="420">
          <p15:clr>
            <a:srgbClr val="F26B43"/>
          </p15:clr>
        </p15:guide>
        <p15:guide id="36" orient="horz" pos="73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11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0" y="192024"/>
            <a:ext cx="4114800" cy="4500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858000" y="4826480"/>
            <a:ext cx="20574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28600" y="4826480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r>
              <a:rPr lang="de-DE"/>
              <a:t>IBM Cloud / DOC ID / Month XX, 2018 / © 2018 IBM Corporation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0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817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  <p:sldLayoutId id="2147483798" r:id="rId17"/>
    <p:sldLayoutId id="2147483799" r:id="rId18"/>
    <p:sldLayoutId id="2147483800" r:id="rId19"/>
    <p:sldLayoutId id="2147483801" r:id="rId20"/>
    <p:sldLayoutId id="2147483802" r:id="rId21"/>
    <p:sldLayoutId id="2147483803" r:id="rId22"/>
    <p:sldLayoutId id="2147483804" r:id="rId23"/>
    <p:sldLayoutId id="2147483805" r:id="rId24"/>
    <p:sldLayoutId id="2147483806" r:id="rId25"/>
    <p:sldLayoutId id="2147483807" r:id="rId26"/>
    <p:sldLayoutId id="2147483808" r:id="rId27"/>
    <p:sldLayoutId id="2147483809" r:id="rId28"/>
    <p:sldLayoutId id="2147483810" r:id="rId29"/>
    <p:sldLayoutId id="2147483811" r:id="rId30"/>
    <p:sldLayoutId id="2147483812" r:id="rId31"/>
    <p:sldLayoutId id="2147483813" r:id="rId32"/>
    <p:sldLayoutId id="2147483814" r:id="rId33"/>
    <p:sldLayoutId id="2147483825" r:id="rId34"/>
    <p:sldLayoutId id="2147483816" r:id="rId35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Arial" charset="0"/>
          <a:cs typeface="Arial" charset="0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1100"/>
        </a:spcBef>
        <a:buFont typeface="Arial"/>
        <a:buNone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173038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2pPr>
      <a:lvl3pPr marL="3968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•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625475" indent="-168275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8032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»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296">
          <p15:clr>
            <a:srgbClr val="F26B43"/>
          </p15:clr>
        </p15:guide>
        <p15:guide id="2" orient="horz" pos="1619">
          <p15:clr>
            <a:srgbClr val="F26B43"/>
          </p15:clr>
        </p15:guide>
        <p15:guide id="3" orient="horz" pos="1216">
          <p15:clr>
            <a:srgbClr val="F26B43"/>
          </p15:clr>
        </p15:guide>
        <p15:guide id="5" orient="horz" pos="813">
          <p15:clr>
            <a:srgbClr val="F26B43"/>
          </p15:clr>
        </p15:guide>
        <p15:guide id="7" orient="horz" pos="2022">
          <p15:clr>
            <a:srgbClr val="F26B43"/>
          </p15:clr>
        </p15:guide>
        <p15:guide id="8" orient="horz" pos="2426">
          <p15:clr>
            <a:srgbClr val="F26B43"/>
          </p15:clr>
        </p15:guide>
        <p15:guide id="9" orient="horz" pos="2829">
          <p15:clr>
            <a:srgbClr val="F26B43"/>
          </p15:clr>
        </p15:guide>
        <p15:guide id="11" pos="2880">
          <p15:clr>
            <a:srgbClr val="F26B43"/>
          </p15:clr>
        </p15:guide>
        <p15:guide id="13" pos="2736">
          <p15:clr>
            <a:srgbClr val="F26B43"/>
          </p15:clr>
        </p15:guide>
        <p15:guide id="15" pos="1584">
          <p15:clr>
            <a:srgbClr val="F26B43"/>
          </p15:clr>
        </p15:guide>
        <p15:guide id="17" pos="1440">
          <p15:clr>
            <a:srgbClr val="F26B43"/>
          </p15:clr>
        </p15:guide>
        <p15:guide id="20" pos="3024">
          <p15:clr>
            <a:srgbClr val="F26B43"/>
          </p15:clr>
        </p15:guide>
        <p15:guide id="22" pos="4320">
          <p15:clr>
            <a:srgbClr val="F26B43"/>
          </p15:clr>
        </p15:guide>
        <p15:guide id="24" pos="144">
          <p15:clr>
            <a:srgbClr val="F26B43"/>
          </p15:clr>
        </p15:guide>
        <p15:guide id="26" pos="5616">
          <p15:clr>
            <a:srgbClr val="F26B43"/>
          </p15:clr>
        </p15:guide>
        <p15:guide id="27" orient="horz" pos="142">
          <p15:clr>
            <a:srgbClr val="F26B43"/>
          </p15:clr>
        </p15:guide>
        <p15:guide id="31" pos="4176">
          <p15:clr>
            <a:srgbClr val="F26B43"/>
          </p15:clr>
        </p15:guide>
        <p15:guide id="32" pos="4464">
          <p15:clr>
            <a:srgbClr val="F26B43"/>
          </p15:clr>
        </p15:guide>
        <p15:guide id="34" orient="horz" pos="3098">
          <p15:clr>
            <a:srgbClr val="F26B43"/>
          </p15:clr>
        </p15:guide>
        <p15:guide id="35" orient="horz" pos="420">
          <p15:clr>
            <a:srgbClr val="F26B43"/>
          </p15:clr>
        </p15:guide>
        <p15:guide id="36" orient="horz" pos="7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.ibm.com/linuxonpower/docs/linux-on-power-application-tuning/" TargetMode="External"/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>
                <a:latin typeface="Arial" charset="0"/>
              </a:rPr>
            </a:b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Application Performance Tuning on POWER9- with Compilers</a:t>
            </a:r>
            <a:br>
              <a:rPr lang="en-US" dirty="0">
                <a:latin typeface="Arial" charset="0"/>
              </a:rPr>
            </a:br>
            <a:br>
              <a:rPr lang="en-US" sz="1400" dirty="0">
                <a:latin typeface="Arial"/>
                <a:ea typeface=""/>
                <a:cs typeface=""/>
              </a:rPr>
            </a:br>
            <a:br>
              <a:rPr lang="en-US" dirty="0">
                <a:latin typeface="Arial" charset="0"/>
              </a:rPr>
            </a:br>
            <a:r>
              <a:rPr lang="en-US" sz="1600" b="0" dirty="0"/>
              <a:t>—</a:t>
            </a:r>
            <a:br>
              <a:rPr lang="en-US" sz="1600" b="0" dirty="0"/>
            </a:br>
            <a:r>
              <a:rPr lang="en-US" sz="1600" b="0" dirty="0"/>
              <a:t>Dr</a:t>
            </a:r>
            <a:r>
              <a:rPr lang="en-US" sz="1600" dirty="0"/>
              <a:t>. </a:t>
            </a:r>
            <a:r>
              <a:rPr lang="en-US" sz="1600" b="0" dirty="0"/>
              <a:t>Archana Ravindar</a:t>
            </a:r>
            <a:br>
              <a:rPr lang="en-US" sz="1600" b="0" dirty="0"/>
            </a:br>
            <a:r>
              <a:rPr lang="en-US" sz="1600" b="0" dirty="0"/>
              <a:t>(</a:t>
            </a:r>
            <a:r>
              <a:rPr lang="en-US" sz="1600" dirty="0"/>
              <a:t>@aravind5@in.ibm.com)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B57DB-EA1E-469C-8CCC-FACBC24B3992}"/>
              </a:ext>
            </a:extLst>
          </p:cNvPr>
          <p:cNvSpPr txBox="1">
            <a:spLocks/>
          </p:cNvSpPr>
          <p:nvPr/>
        </p:nvSpPr>
        <p:spPr>
          <a:xfrm>
            <a:off x="228599" y="4826480"/>
            <a:ext cx="8406581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 IBM Systems / version 1.0 / November, 2019 / © 2018 IBM Corporation                                                                                                         				                      Supercomputing‘ 2019, Denver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673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482365B-D720-4118-949A-7BF9826D8D64}"/>
              </a:ext>
            </a:extLst>
          </p:cNvPr>
          <p:cNvSpPr/>
          <p:nvPr/>
        </p:nvSpPr>
        <p:spPr>
          <a:xfrm>
            <a:off x="3847422" y="836643"/>
            <a:ext cx="2421176" cy="441314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IN" sz="1200" dirty="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FF58E41-470E-4114-85F5-73D1C1F278F6}"/>
              </a:ext>
            </a:extLst>
          </p:cNvPr>
          <p:cNvSpPr/>
          <p:nvPr/>
        </p:nvSpPr>
        <p:spPr>
          <a:xfrm>
            <a:off x="1476260" y="834489"/>
            <a:ext cx="2291509" cy="685839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IN" sz="1200" dirty="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3EBAF5-C8CA-482A-BF41-5740F9797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1168"/>
            <a:ext cx="8686800" cy="408432"/>
          </a:xfrm>
        </p:spPr>
        <p:txBody>
          <a:bodyPr/>
          <a:lstStyle/>
          <a:p>
            <a:r>
              <a:rPr lang="en-IN" dirty="0"/>
              <a:t>Tuning Strategies to improve Front End Performance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83E6C0-9D14-4A9E-B9DE-4FD194E729E0}"/>
              </a:ext>
            </a:extLst>
          </p:cNvPr>
          <p:cNvSpPr/>
          <p:nvPr/>
        </p:nvSpPr>
        <p:spPr>
          <a:xfrm>
            <a:off x="133519" y="1650775"/>
            <a:ext cx="8591719" cy="4852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If you have a branch that assigns a different value depending on a condition we can convert it to a one line assignment statement with the ?: operator 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Compiler generates </a:t>
            </a:r>
            <a:r>
              <a:rPr lang="en-US" altLang="en-US" sz="1400" dirty="0" err="1">
                <a:solidFill>
                  <a:schemeClr val="bg2"/>
                </a:solidFill>
                <a:cs typeface="Courier New" panose="02070309020205020404" pitchFamily="49" charset="0"/>
              </a:rPr>
              <a:t>isel</a:t>
            </a: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 instructions for such branches that essentially converts a control dependency into a data dependency 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 GCC/LLVM option to generate </a:t>
            </a:r>
            <a:r>
              <a:rPr lang="en-US" altLang="en-US" sz="1400" dirty="0" err="1">
                <a:solidFill>
                  <a:schemeClr val="bg2"/>
                </a:solidFill>
                <a:cs typeface="Courier New" panose="02070309020205020404" pitchFamily="49" charset="0"/>
              </a:rPr>
              <a:t>isel</a:t>
            </a: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 : -</a:t>
            </a:r>
            <a:r>
              <a:rPr lang="en-US" altLang="en-US" sz="1400" dirty="0" err="1">
                <a:solidFill>
                  <a:schemeClr val="bg2"/>
                </a:solidFill>
                <a:cs typeface="Courier New" panose="02070309020205020404" pitchFamily="49" charset="0"/>
              </a:rPr>
              <a:t>misel</a:t>
            </a: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. To Disable generation of </a:t>
            </a:r>
            <a:r>
              <a:rPr lang="en-US" altLang="en-US" sz="1400" dirty="0" err="1">
                <a:solidFill>
                  <a:schemeClr val="bg2"/>
                </a:solidFill>
                <a:cs typeface="Courier New" panose="02070309020205020404" pitchFamily="49" charset="0"/>
              </a:rPr>
              <a:t>isel</a:t>
            </a: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: -</a:t>
            </a:r>
            <a:r>
              <a:rPr lang="en-US" altLang="en-US" sz="1400" dirty="0" err="1">
                <a:solidFill>
                  <a:schemeClr val="bg2"/>
                </a:solidFill>
                <a:cs typeface="Courier New" panose="02070309020205020404" pitchFamily="49" charset="0"/>
              </a:rPr>
              <a:t>mnoisel</a:t>
            </a: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 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For simple branches as below, we may leave the branch statement as it is; The branch predictor will automatically take care of the performance 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/>
            </a:pPr>
            <a:endParaRPr lang="en-US" altLang="en-US" sz="1400" dirty="0">
              <a:solidFill>
                <a:schemeClr val="bg2"/>
              </a:solidFill>
              <a:cs typeface="Courier New" panose="02070309020205020404" pitchFamily="49" charset="0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/>
            </a:pPr>
            <a:endParaRPr lang="en-US" altLang="en-US" sz="1400" dirty="0">
              <a:solidFill>
                <a:schemeClr val="bg2"/>
              </a:solidFill>
              <a:cs typeface="Courier New" panose="02070309020205020404" pitchFamily="49" charset="0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altLang="en-US" sz="1400" dirty="0">
              <a:solidFill>
                <a:schemeClr val="bg2"/>
              </a:solidFill>
              <a:cs typeface="Courier New" panose="02070309020205020404" pitchFamily="49" charset="0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Other techniques to improve performance: Provide hints in source code to indicate the expected values of expressions appearing in branch conditions (long __</a:t>
            </a:r>
            <a:r>
              <a:rPr lang="en-US" altLang="en-US" sz="1400" dirty="0" err="1">
                <a:solidFill>
                  <a:schemeClr val="bg2"/>
                </a:solidFill>
                <a:cs typeface="Courier New" panose="02070309020205020404" pitchFamily="49" charset="0"/>
              </a:rPr>
              <a:t>builtin_expect</a:t>
            </a: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(long expression, long value);)  </a:t>
            </a:r>
            <a:r>
              <a:rPr lang="en-US" altLang="en-US" sz="1400" i="1" dirty="0">
                <a:solidFill>
                  <a:schemeClr val="bg2"/>
                </a:solidFill>
                <a:cs typeface="Courier New" panose="02070309020205020404" pitchFamily="49" charset="0"/>
              </a:rPr>
              <a:t>(hint whether branch is more likely to be taken/not)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altLang="en-US" sz="1400" dirty="0">
                <a:solidFill>
                  <a:schemeClr val="bg2"/>
                </a:solidFill>
                <a:cs typeface="Courier New" panose="02070309020205020404" pitchFamily="49" charset="0"/>
              </a:rPr>
              <a:t>   </a:t>
            </a:r>
            <a:endParaRPr lang="en-US" altLang="en-US" sz="1400" dirty="0">
              <a:solidFill>
                <a:schemeClr val="bg2"/>
              </a:solidFill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/>
            </a:pPr>
            <a:endParaRPr lang="en-US" altLang="en-US" sz="1400" dirty="0">
              <a:solidFill>
                <a:schemeClr val="bg2"/>
              </a:solidFill>
              <a:cs typeface="Courier New" panose="02070309020205020404" pitchFamily="49" charset="0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altLang="en-US" sz="1400" dirty="0">
              <a:solidFill>
                <a:schemeClr val="bg2"/>
              </a:solidFill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en-US" altLang="en-US" sz="1400" dirty="0">
              <a:solidFill>
                <a:schemeClr val="bg2"/>
              </a:solidFill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en-US" altLang="en-US" sz="1400" dirty="0">
              <a:solidFill>
                <a:schemeClr val="bg2"/>
              </a:solidFill>
            </a:endParaRPr>
          </a:p>
          <a:p>
            <a:pPr marL="182880" indent="-182880" defTabSz="914400">
              <a:spcBef>
                <a:spcPts val="2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defRPr/>
            </a:pPr>
            <a:endParaRPr lang="en-US" altLang="en-US" sz="1400" dirty="0">
              <a:solidFill>
                <a:schemeClr val="bg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7906500-A8AC-4E16-9445-37F0E775FB38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Content Placeholder 11">
            <a:extLst>
              <a:ext uri="{FF2B5EF4-FFF2-40B4-BE49-F238E27FC236}">
                <a16:creationId xmlns:a16="http://schemas.microsoft.com/office/drawing/2014/main" id="{0DF2EFE7-018F-4418-A73E-A465B9101598}"/>
              </a:ext>
            </a:extLst>
          </p:cNvPr>
          <p:cNvSpPr txBox="1">
            <a:spLocks/>
          </p:cNvSpPr>
          <p:nvPr/>
        </p:nvSpPr>
        <p:spPr>
          <a:xfrm>
            <a:off x="3847422" y="834489"/>
            <a:ext cx="2627598" cy="1231482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a=(val==M)?b:c;</a:t>
            </a:r>
          </a:p>
          <a:p>
            <a:endParaRPr lang="en-US" sz="1800" dirty="0"/>
          </a:p>
        </p:txBody>
      </p:sp>
      <p:sp>
        <p:nvSpPr>
          <p:cNvPr id="8" name="Content Placeholder 12">
            <a:extLst>
              <a:ext uri="{FF2B5EF4-FFF2-40B4-BE49-F238E27FC236}">
                <a16:creationId xmlns:a16="http://schemas.microsoft.com/office/drawing/2014/main" id="{3FA98BDB-C022-4ABB-A112-BF5DC3C04FD0}"/>
              </a:ext>
            </a:extLst>
          </p:cNvPr>
          <p:cNvSpPr txBox="1">
            <a:spLocks/>
          </p:cNvSpPr>
          <p:nvPr/>
        </p:nvSpPr>
        <p:spPr>
          <a:xfrm>
            <a:off x="1590200" y="836643"/>
            <a:ext cx="2281989" cy="1231482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If(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==M) a=b; else a=c;</a:t>
            </a:r>
            <a:endParaRPr lang="en-US" sz="18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910F2C9-5EE5-4FAB-AF29-37DBC5DA90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10</a:t>
            </a:fld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88FF0C7-B3A1-4BFF-A72C-EC054BF917C1}"/>
              </a:ext>
            </a:extLst>
          </p:cNvPr>
          <p:cNvSpPr/>
          <p:nvPr/>
        </p:nvSpPr>
        <p:spPr>
          <a:xfrm>
            <a:off x="2586526" y="3400998"/>
            <a:ext cx="2140880" cy="44131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altLang="en-US" sz="1200" dirty="0">
              <a:solidFill>
                <a:schemeClr val="bg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If(</a:t>
            </a:r>
            <a:r>
              <a:rPr lang="en-US" altLang="en-US" sz="1200" dirty="0" err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&gt;M) M=</a:t>
            </a:r>
            <a:r>
              <a:rPr lang="en-US" altLang="en-US" sz="1200" dirty="0" err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1200" dirty="0">
              <a:solidFill>
                <a:schemeClr val="bg2"/>
              </a:solidFill>
            </a:endParaRPr>
          </a:p>
          <a:p>
            <a:pPr algn="ctr"/>
            <a:endParaRPr lang="en-IN" sz="1200" dirty="0" err="1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9740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99000">
              <a:schemeClr val="accent2">
                <a:lumMod val="5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01168"/>
            <a:ext cx="7428123" cy="360692"/>
          </a:xfrm>
        </p:spPr>
        <p:txBody>
          <a:bodyPr/>
          <a:lstStyle/>
          <a:p>
            <a:r>
              <a:rPr lang="en-US" dirty="0"/>
              <a:t>Tuning Strategies to Improve Backend Performance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28600" y="738130"/>
            <a:ext cx="8686800" cy="397026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Backend of the processor is concerned with execution of the instructions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There are numerous ways we can tune performance in the backend </a:t>
            </a:r>
          </a:p>
          <a:p>
            <a:pPr marL="458788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Using Processor Resources effectively- </a:t>
            </a:r>
          </a:p>
          <a:p>
            <a:pPr marL="682625" lvl="2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Registers, </a:t>
            </a:r>
          </a:p>
          <a:p>
            <a:pPr marL="682625" lvl="2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Caches, </a:t>
            </a:r>
          </a:p>
          <a:p>
            <a:pPr marL="682625" lvl="2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Prefetching</a:t>
            </a:r>
          </a:p>
          <a:p>
            <a:pPr marL="458788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Vectorization 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22BF170-B40A-48A9-B391-4730F8FE9FAA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077540D-B2EF-498E-A664-2123DEE6D6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328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336F9-1E87-467C-919F-69EFD7947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1168"/>
            <a:ext cx="7262870" cy="570013"/>
          </a:xfrm>
        </p:spPr>
        <p:txBody>
          <a:bodyPr/>
          <a:lstStyle/>
          <a:p>
            <a:r>
              <a:rPr lang="en-IN" dirty="0"/>
              <a:t>Using Processor Registers Effectively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44A93B-D11A-4E33-9434-13893FE51A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0EC3B2-F657-454C-9F4C-D7CDC616C9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8600" y="771181"/>
            <a:ext cx="4114800" cy="35844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CPU Registers are an important resource for execution and are finite in number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Compiler has to judge and allocate variables into registers to avoid spilling as much as possible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Spill is a mechanism when a register value is saved on to memory for later use as the register is required to do some thing else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Each spill will require one store + a future load (to use that value from memory)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If distance between store and load is short it may cause a dependency chain in the pipeline</a:t>
            </a:r>
            <a:endParaRPr lang="en-IN" sz="16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56EE9B7-1AA8-41E9-86D0-5D7980B09D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65214" y="779526"/>
            <a:ext cx="3550186" cy="35844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Stalls due to spills can be detected using the following counters- </a:t>
            </a:r>
            <a:r>
              <a:rPr lang="en-US" altLang="en-US" sz="1600" dirty="0">
                <a:solidFill>
                  <a:srgbClr val="FF0000"/>
                </a:solidFill>
              </a:rPr>
              <a:t>PM_LSU_FIN, PM_LSU_FLUSH, </a:t>
            </a:r>
            <a:endParaRPr lang="en-US" altLang="en-US" sz="16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Use other register resources like SIMD registers if applicable (Vectorization)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Use multipurpose instructions such as </a:t>
            </a:r>
            <a:r>
              <a:rPr lang="en-US" altLang="en-US" sz="1600" dirty="0" err="1"/>
              <a:t>andc</a:t>
            </a:r>
            <a:r>
              <a:rPr lang="en-US" altLang="en-US" sz="1600" dirty="0"/>
              <a:t> (logical AND complement), orc (logical OR complement) which combines multiple math operations in a single instruction saving a register,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Record instructions such as </a:t>
            </a:r>
            <a:r>
              <a:rPr lang="en-US" altLang="en-US" sz="1600" dirty="0" err="1"/>
              <a:t>addi</a:t>
            </a:r>
            <a:r>
              <a:rPr lang="en-US" altLang="en-US" sz="1600" dirty="0"/>
              <a:t>. That does the operation and also set the CR fields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IN" sz="16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IN" sz="16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IN" sz="16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CAB821D-9BA9-4948-8AAB-6EC5382E8DB7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738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4CD6E-3541-4D26-8BF5-427C6462C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Using Caches Effectively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7F8C62-0A8F-4EFD-AF97-B1FD8733D2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8430" y="606271"/>
            <a:ext cx="5614014" cy="3723357"/>
          </a:xfrm>
        </p:spPr>
        <p:txBody>
          <a:bodyPr/>
          <a:lstStyle/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Memory is organized in a hierarchy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L1 cache : Closest memory to the processor and the fastest, followed by L2, L3 </a:t>
            </a:r>
            <a:r>
              <a:rPr lang="en-US" altLang="en-US" sz="1600" dirty="0" err="1"/>
              <a:t>upto</a:t>
            </a:r>
            <a:r>
              <a:rPr lang="en-US" altLang="en-US" sz="1600" dirty="0"/>
              <a:t> Memory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Memory is most distant to the processor and slowest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Data cache : stores data, instruction cache: stores instructions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Data cache misses can stall load instructions in the pipeline causing a cascading effect on all those instructions dependent on it data 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Counters- </a:t>
            </a:r>
            <a:r>
              <a:rPr lang="en-US" altLang="en-US" sz="1600" dirty="0">
                <a:solidFill>
                  <a:srgbClr val="FF0000"/>
                </a:solidFill>
              </a:rPr>
              <a:t>PM_LD_MISS_L1, PM_CMPLU_STALL_DCACHE_MISS, PM_ST_MISS_L1, PM_CMPLU_STALL_DMISS_L2L3, PM_CMPLU_STALL_DMISS_LMEM </a:t>
            </a:r>
            <a:r>
              <a:rPr lang="en-US" altLang="en-US" sz="1600" dirty="0" err="1">
                <a:solidFill>
                  <a:srgbClr val="FF0000"/>
                </a:solidFill>
              </a:rPr>
              <a:t>etc</a:t>
            </a:r>
            <a:endParaRPr lang="en-US" altLang="en-US" sz="1600" dirty="0">
              <a:solidFill>
                <a:srgbClr val="FF0000"/>
              </a:solidFill>
            </a:endParaRP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altLang="en-US" sz="1600" dirty="0"/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IN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15FE73-CBC2-44DF-B922-AA6E270A23B8}"/>
              </a:ext>
            </a:extLst>
          </p:cNvPr>
          <p:cNvSpPr/>
          <p:nvPr/>
        </p:nvSpPr>
        <p:spPr>
          <a:xfrm>
            <a:off x="6015210" y="3809999"/>
            <a:ext cx="2644048" cy="1153641"/>
          </a:xfrm>
          <a:prstGeom prst="rect">
            <a:avLst/>
          </a:prstGeom>
          <a:solidFill>
            <a:schemeClr val="accent6">
              <a:lumMod val="75000"/>
              <a:alpha val="9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Memory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(~300+ </a:t>
            </a:r>
            <a:r>
              <a:rPr lang="en-US" dirty="0" err="1">
                <a:solidFill>
                  <a:schemeClr val="tx1"/>
                </a:solidFill>
              </a:rPr>
              <a:t>cyc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325903-4DE0-42EE-B5BB-D7EC57E54326}"/>
              </a:ext>
            </a:extLst>
          </p:cNvPr>
          <p:cNvSpPr/>
          <p:nvPr/>
        </p:nvSpPr>
        <p:spPr>
          <a:xfrm>
            <a:off x="6273188" y="2766841"/>
            <a:ext cx="1905000" cy="725277"/>
          </a:xfrm>
          <a:prstGeom prst="rect">
            <a:avLst/>
          </a:prstGeom>
          <a:solidFill>
            <a:schemeClr val="accent4">
              <a:lumMod val="40000"/>
              <a:lumOff val="60000"/>
              <a:alpha val="8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L3 $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(~26 </a:t>
            </a:r>
            <a:r>
              <a:rPr lang="en-US" dirty="0" err="1">
                <a:solidFill>
                  <a:schemeClr val="tx1"/>
                </a:solidFill>
              </a:rPr>
              <a:t>cyc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26876C-7006-4E24-A956-64C2E0D44D4F}"/>
              </a:ext>
            </a:extLst>
          </p:cNvPr>
          <p:cNvSpPr/>
          <p:nvPr/>
        </p:nvSpPr>
        <p:spPr>
          <a:xfrm>
            <a:off x="6470574" y="1868247"/>
            <a:ext cx="1571740" cy="580713"/>
          </a:xfrm>
          <a:prstGeom prst="rect">
            <a:avLst/>
          </a:prstGeom>
          <a:solidFill>
            <a:schemeClr val="accent3">
              <a:lumMod val="40000"/>
              <a:lumOff val="60000"/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L2 $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(~10 </a:t>
            </a:r>
            <a:r>
              <a:rPr lang="en-US" dirty="0" err="1">
                <a:solidFill>
                  <a:schemeClr val="tx1"/>
                </a:solidFill>
              </a:rPr>
              <a:t>cyc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06F20A-7519-4B1E-9DC6-ECA39AF776A1}"/>
              </a:ext>
            </a:extLst>
          </p:cNvPr>
          <p:cNvSpPr/>
          <p:nvPr/>
        </p:nvSpPr>
        <p:spPr>
          <a:xfrm>
            <a:off x="6723044" y="990069"/>
            <a:ext cx="1066800" cy="479492"/>
          </a:xfrm>
          <a:prstGeom prst="rect">
            <a:avLst/>
          </a:prstGeom>
          <a:solidFill>
            <a:schemeClr val="accent6">
              <a:lumMod val="75000"/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L1 $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(~3 </a:t>
            </a:r>
            <a:r>
              <a:rPr lang="en-US" dirty="0" err="1">
                <a:solidFill>
                  <a:schemeClr val="tx1"/>
                </a:solidFill>
              </a:rPr>
              <a:t>cyc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02FD2C6-C7F4-434A-B1D0-3B3064F2CE2B}"/>
              </a:ext>
            </a:extLst>
          </p:cNvPr>
          <p:cNvCxnSpPr/>
          <p:nvPr/>
        </p:nvCxnSpPr>
        <p:spPr>
          <a:xfrm flipV="1">
            <a:off x="7249099" y="3492118"/>
            <a:ext cx="0" cy="479492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5C7B154-B031-4B7C-AC98-EF0E77D77AC3}"/>
              </a:ext>
            </a:extLst>
          </p:cNvPr>
          <p:cNvCxnSpPr/>
          <p:nvPr/>
        </p:nvCxnSpPr>
        <p:spPr>
          <a:xfrm flipV="1">
            <a:off x="7214212" y="2448960"/>
            <a:ext cx="0" cy="479492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B276470-0E52-4D13-9B99-22766DBC24DC}"/>
              </a:ext>
            </a:extLst>
          </p:cNvPr>
          <p:cNvCxnSpPr/>
          <p:nvPr/>
        </p:nvCxnSpPr>
        <p:spPr>
          <a:xfrm flipV="1">
            <a:off x="7249099" y="1469561"/>
            <a:ext cx="0" cy="479492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706CF655-3E37-4F49-B598-5FA7D86BBA7C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B11CFF55-393E-4108-818E-1C50FF3B6A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312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619E0-FD14-480A-8604-5CC7669B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99" y="201168"/>
            <a:ext cx="7273888" cy="233934"/>
          </a:xfrm>
        </p:spPr>
        <p:txBody>
          <a:bodyPr/>
          <a:lstStyle/>
          <a:p>
            <a:r>
              <a:rPr lang="en-US" altLang="en-US" dirty="0"/>
              <a:t>Memory footprint reduction (</a:t>
            </a:r>
            <a:r>
              <a:rPr lang="en-US" altLang="en-US" dirty="0" err="1"/>
              <a:t>enum</a:t>
            </a:r>
            <a:r>
              <a:rPr lang="en-US" altLang="en-US" dirty="0"/>
              <a:t>=small)</a:t>
            </a:r>
            <a:endParaRPr lang="en-I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332B05-3DC1-4F50-9F71-DFB5856A4C8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756198"/>
            <a:ext cx="8518793" cy="3584448"/>
          </a:xfrm>
        </p:spPr>
        <p:txBody>
          <a:bodyPr/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Use only as much memory as required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Game applications such as chess, GO contain data structure to represent board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Each square has a fixed number of states, n, which is usually a single digit number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Usually such a data type is defined as an enumerated data type such as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US" altLang="en-US" sz="1600" dirty="0"/>
              <a:t>typedef </a:t>
            </a:r>
            <a:r>
              <a:rPr lang="en-US" altLang="en-US" sz="1600" dirty="0" err="1"/>
              <a:t>enum</a:t>
            </a:r>
            <a:r>
              <a:rPr lang="en-US" altLang="en-US" sz="1600" dirty="0"/>
              <a:t> {BLACK=0, WHITE=1,…} square;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Typically each element of square will be allocated as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type “int” (4 bytes)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Compile the application with –</a:t>
            </a:r>
            <a:r>
              <a:rPr lang="en-US" altLang="en-US" sz="1600" dirty="0" err="1"/>
              <a:t>qenum</a:t>
            </a:r>
            <a:r>
              <a:rPr lang="en-US" altLang="en-US" sz="1600" dirty="0"/>
              <a:t>=small(XL) or –</a:t>
            </a:r>
            <a:r>
              <a:rPr lang="en-US" altLang="en-US" sz="1600" dirty="0" err="1"/>
              <a:t>fshort-enums</a:t>
            </a:r>
            <a:r>
              <a:rPr lang="en-US" altLang="en-US" sz="1600" dirty="0"/>
              <a:t>(LLVM,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GCC)  that allocates only minimum required memory to store each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element of square (1 byte),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1/4</a:t>
            </a:r>
            <a:r>
              <a:rPr lang="en-US" altLang="en-US" sz="1600" baseline="30000" dirty="0"/>
              <a:t>th</a:t>
            </a:r>
            <a:r>
              <a:rPr lang="en-US" altLang="en-US" sz="1600" dirty="0"/>
              <a:t> memory will be used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IN" sz="1600" dirty="0"/>
          </a:p>
        </p:txBody>
      </p:sp>
      <p:pic>
        <p:nvPicPr>
          <p:cNvPr id="7" name="Picture 4" descr="chessimages.png">
            <a:extLst>
              <a:ext uri="{FF2B5EF4-FFF2-40B4-BE49-F238E27FC236}">
                <a16:creationId xmlns:a16="http://schemas.microsoft.com/office/drawing/2014/main" id="{FB785DA3-76CE-4BD9-B5F8-06A008E2FC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776" y="3021315"/>
            <a:ext cx="1833906" cy="1563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D38485-1D29-4C10-A39B-BE77AC1BDE1C}"/>
              </a:ext>
            </a:extLst>
          </p:cNvPr>
          <p:cNvSpPr/>
          <p:nvPr/>
        </p:nvSpPr>
        <p:spPr>
          <a:xfrm>
            <a:off x="7097094" y="3268381"/>
            <a:ext cx="1837588" cy="1072265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F920B9D-2B3D-4939-A4A5-380F7AF4DD73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43E2117-3C5F-40F3-9ECD-1F57B160FE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8965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04900-947E-46E0-8C2E-08441D2D1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Prefetching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B07A87-1477-4ED3-8F75-BE88A18D7A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DF925C-B4D6-439E-A520-74949178A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1482" y="629030"/>
            <a:ext cx="7824730" cy="3965003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Hardware prefetching</a:t>
            </a:r>
          </a:p>
          <a:p>
            <a:pPr marL="6286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Controlled by DSCR (data stream control register) settings; </a:t>
            </a:r>
          </a:p>
          <a:p>
            <a:pPr marL="858837" lvl="2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–ppc64_cpu --</a:t>
            </a:r>
            <a:r>
              <a:rPr lang="en-US" altLang="en-US" sz="1600" dirty="0" err="1"/>
              <a:t>dscr</a:t>
            </a:r>
            <a:r>
              <a:rPr lang="en-US" altLang="en-US" sz="1600" dirty="0"/>
              <a:t>=&lt;n&gt; </a:t>
            </a:r>
          </a:p>
          <a:p>
            <a:pPr marL="6286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Common DSCR configurations: n=0 (moderate depth, ramp) :  By default the HW prefetcher is “ON”</a:t>
            </a:r>
          </a:p>
          <a:p>
            <a:pPr marL="6286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n=0x1D7 (Achieve most aggressive depth, most quickly, enable stride N prefetch), </a:t>
            </a:r>
          </a:p>
          <a:p>
            <a:pPr marL="6286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n=0x1 (no prefetch)</a:t>
            </a:r>
          </a:p>
          <a:p>
            <a:pPr marL="6286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Reference: </a:t>
            </a:r>
            <a:r>
              <a:rPr lang="en-US" altLang="en-US" sz="16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https://developer.ibm.com/linuxonpower/docs/linux-on-power-application-tuning/</a:t>
            </a:r>
            <a:endParaRPr lang="en-US" altLang="en-US" sz="1600" dirty="0"/>
          </a:p>
          <a:p>
            <a:pPr marL="6286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altLang="en-US" sz="16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A555CD4-ADB6-43F4-81D5-294C3F5715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C20D40F-D166-4E3A-A47F-E53BB2D42BAD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981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89DD2-0943-4D9E-9C50-54B79A734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1168"/>
            <a:ext cx="4012894" cy="570013"/>
          </a:xfrm>
        </p:spPr>
        <p:txBody>
          <a:bodyPr/>
          <a:lstStyle/>
          <a:p>
            <a:r>
              <a:rPr lang="en-IN" dirty="0"/>
              <a:t>Software Prefetching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4407D46C-4DC6-436D-8F35-C968B7560F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0464" y="650225"/>
            <a:ext cx="8419641" cy="3584575"/>
          </a:xfrm>
        </p:spPr>
        <p:txBody>
          <a:bodyPr/>
          <a:lstStyle/>
          <a:p>
            <a:pPr marL="455612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200" dirty="0"/>
              <a:t>Programmer inserted prefetch instructions __</a:t>
            </a:r>
            <a:r>
              <a:rPr lang="en-US" altLang="en-US" sz="1200" dirty="0" err="1"/>
              <a:t>dcbt</a:t>
            </a:r>
            <a:r>
              <a:rPr lang="en-US" altLang="en-US" sz="1200" dirty="0"/>
              <a:t> (load prefetch), __</a:t>
            </a:r>
            <a:r>
              <a:rPr lang="en-US" altLang="en-US" sz="1200" dirty="0" err="1"/>
              <a:t>dcbtst</a:t>
            </a:r>
            <a:r>
              <a:rPr lang="en-US" altLang="en-US" sz="1200" dirty="0"/>
              <a:t> (store prefetch)</a:t>
            </a:r>
          </a:p>
          <a:p>
            <a:pPr marL="455612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200" dirty="0"/>
              <a:t>If you want to explicitly control prefetching via software *only*, you can turn off hardware prefetching using </a:t>
            </a:r>
          </a:p>
          <a:p>
            <a:pPr lvl="2">
              <a:spcBef>
                <a:spcPts val="400"/>
              </a:spcBef>
              <a:spcAft>
                <a:spcPts val="400"/>
              </a:spcAft>
              <a:defRPr/>
            </a:pPr>
            <a:r>
              <a:rPr lang="en-US" altLang="en-US" sz="1200" dirty="0"/>
              <a:t>      ppc64_cpu –</a:t>
            </a:r>
            <a:r>
              <a:rPr lang="en-US" altLang="en-US" sz="1200" dirty="0" err="1"/>
              <a:t>dscr</a:t>
            </a:r>
            <a:r>
              <a:rPr lang="en-US" altLang="en-US" sz="1200" dirty="0"/>
              <a:t>=1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200" dirty="0"/>
              <a:t>Compilers provide an option to enable compiler to insert prefetch instructions wherever applicable. However this is only a directive that can be ignored by the compiler if it does not see adequate benefit  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200" dirty="0"/>
              <a:t>XL: (-</a:t>
            </a:r>
            <a:r>
              <a:rPr lang="en-US" altLang="en-US" sz="1200" dirty="0" err="1"/>
              <a:t>qprefetch</a:t>
            </a:r>
            <a:r>
              <a:rPr lang="en-US" altLang="en-US" sz="1200" dirty="0"/>
              <a:t>/-</a:t>
            </a:r>
            <a:r>
              <a:rPr lang="en-US" altLang="en-US" sz="1200" dirty="0" err="1"/>
              <a:t>qnoprefetch</a:t>
            </a:r>
            <a:r>
              <a:rPr lang="en-US" altLang="en-US" sz="1200" dirty="0"/>
              <a:t>) and GCC (-</a:t>
            </a:r>
            <a:r>
              <a:rPr lang="en-US" altLang="en-US" sz="1200" dirty="0" err="1"/>
              <a:t>fprefetch</a:t>
            </a:r>
            <a:r>
              <a:rPr lang="en-US" altLang="en-US" sz="1200" dirty="0"/>
              <a:t>-loop-arrays/-</a:t>
            </a:r>
            <a:r>
              <a:rPr lang="en-US" altLang="en-US" sz="1200" dirty="0" err="1"/>
              <a:t>fno</a:t>
            </a:r>
            <a:r>
              <a:rPr lang="en-US" altLang="en-US" sz="1200" dirty="0"/>
              <a:t>-prefetch-loop-arrays); Some compilers such as GCC may include further loop optimizations when –</a:t>
            </a:r>
            <a:r>
              <a:rPr lang="en-US" altLang="en-US" sz="1200" dirty="0" err="1"/>
              <a:t>fprefetch</a:t>
            </a:r>
            <a:r>
              <a:rPr lang="en-US" altLang="en-US" sz="1200" dirty="0"/>
              <a:t>-loop-arrays is invoked. 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200" dirty="0"/>
              <a:t>XL/POWER9 supports setting DSCR values at compile time for an application </a:t>
            </a:r>
          </a:p>
          <a:p>
            <a:pPr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sz="1200" dirty="0"/>
              <a:t>Example: -</a:t>
            </a:r>
            <a:r>
              <a:rPr lang="en-US" altLang="en-US" sz="1200" dirty="0" err="1"/>
              <a:t>qprefetch</a:t>
            </a:r>
            <a:r>
              <a:rPr lang="en-US" altLang="en-US" sz="1200" dirty="0"/>
              <a:t>=</a:t>
            </a:r>
            <a:r>
              <a:rPr lang="en-US" altLang="en-US" sz="1200" dirty="0" err="1"/>
              <a:t>dscr</a:t>
            </a:r>
            <a:r>
              <a:rPr lang="en-US" altLang="en-US" sz="1200" dirty="0"/>
              <a:t>=&lt;value&gt;</a:t>
            </a:r>
          </a:p>
          <a:p>
            <a:pPr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sz="1200" dirty="0"/>
              <a:t>	        Compiling with the option –</a:t>
            </a:r>
            <a:r>
              <a:rPr lang="en-US" altLang="en-US" sz="1200" dirty="0" err="1"/>
              <a:t>qprefetch</a:t>
            </a:r>
            <a:r>
              <a:rPr lang="en-US" altLang="en-US" sz="1200" dirty="0"/>
              <a:t>=</a:t>
            </a:r>
            <a:r>
              <a:rPr lang="en-US" altLang="en-US" sz="1200" dirty="0" err="1"/>
              <a:t>dscr</a:t>
            </a:r>
            <a:r>
              <a:rPr lang="en-US" altLang="en-US" sz="1200" dirty="0"/>
              <a:t>=7 sets the prefetch level to 7</a:t>
            </a:r>
          </a:p>
          <a:p>
            <a:pPr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sz="1200" dirty="0"/>
              <a:t>	Compiling with the option –</a:t>
            </a:r>
            <a:r>
              <a:rPr lang="en-US" altLang="en-US" sz="1200" dirty="0" err="1"/>
              <a:t>qprefetch</a:t>
            </a:r>
            <a:r>
              <a:rPr lang="en-US" altLang="en-US" sz="1200" dirty="0"/>
              <a:t>=</a:t>
            </a:r>
            <a:r>
              <a:rPr lang="en-US" altLang="en-US" sz="1200" dirty="0" err="1"/>
              <a:t>dscr</a:t>
            </a:r>
            <a:r>
              <a:rPr lang="en-US" altLang="en-US" sz="1200" dirty="0"/>
              <a:t>=1 turns off hardware prefetching and is equivalent to     </a:t>
            </a:r>
          </a:p>
          <a:p>
            <a:pPr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sz="1200" dirty="0"/>
              <a:t>        ppc64_cpu –</a:t>
            </a:r>
            <a:r>
              <a:rPr lang="en-US" altLang="en-US" sz="1200" dirty="0" err="1"/>
              <a:t>dscr</a:t>
            </a:r>
            <a:r>
              <a:rPr lang="en-US" altLang="en-US" sz="1200" dirty="0"/>
              <a:t>=1 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1200" dirty="0"/>
              <a:t>Useful in cases where we cannot obtain root privileges to play with prefetch settings on the command line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endParaRPr lang="en-US" altLang="en-US" sz="1200" dirty="0"/>
          </a:p>
          <a:p>
            <a:pPr>
              <a:spcBef>
                <a:spcPts val="400"/>
              </a:spcBef>
              <a:spcAft>
                <a:spcPts val="400"/>
              </a:spcAft>
            </a:pPr>
            <a:endParaRPr lang="en-US" altLang="en-US" sz="1200" dirty="0"/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200" dirty="0"/>
          </a:p>
          <a:p>
            <a:pPr lvl="2">
              <a:spcBef>
                <a:spcPts val="400"/>
              </a:spcBef>
              <a:spcAft>
                <a:spcPts val="400"/>
              </a:spcAft>
              <a:defRPr/>
            </a:pPr>
            <a:endParaRPr lang="en-US" altLang="en-US" sz="1200" dirty="0"/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endParaRPr lang="en-US" altLang="en-US" sz="1200" dirty="0"/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endParaRPr lang="en-US" altLang="en-US" sz="1200" dirty="0"/>
          </a:p>
          <a:p>
            <a:pPr>
              <a:spcBef>
                <a:spcPts val="400"/>
              </a:spcBef>
              <a:spcAft>
                <a:spcPts val="400"/>
              </a:spcAft>
            </a:pPr>
            <a:endParaRPr lang="en-IN" sz="1200" dirty="0"/>
          </a:p>
          <a:p>
            <a:pPr>
              <a:spcBef>
                <a:spcPts val="400"/>
              </a:spcBef>
              <a:spcAft>
                <a:spcPts val="400"/>
              </a:spcAft>
            </a:pPr>
            <a:endParaRPr lang="en-IN" sz="12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DAEF828-28FE-4B1B-9896-8504CFE6004B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4CE8B93-BFBE-41A7-B6F1-F8A04465A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60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1FD49-85CB-4CF4-93B1-28D31AC1E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Vectorization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F40946-51EF-4EBA-8C33-E67A7F047A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B700BB-609F-4029-AEED-FC889ED6644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054" y="667070"/>
            <a:ext cx="8452692" cy="3915184"/>
          </a:xfrm>
        </p:spPr>
        <p:txBody>
          <a:bodyPr/>
          <a:lstStyle/>
          <a:p>
            <a:pPr marL="285750" indent="-28575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Compute intensive programs whose computations can be parallelized can take advantage of vector instructions on POWER</a:t>
            </a:r>
          </a:p>
          <a:p>
            <a:pPr lvl="2">
              <a:spcBef>
                <a:spcPts val="200"/>
              </a:spcBef>
              <a:spcAft>
                <a:spcPts val="600"/>
              </a:spcAft>
              <a:defRPr/>
            </a:pPr>
            <a:r>
              <a:rPr lang="en-US" sz="1600" dirty="0"/>
              <a:t>Advantages- reduces loads, stores and hence pathlength, reduces register pressure on GPRs, effective use of resources, Faster throughput  </a:t>
            </a:r>
          </a:p>
          <a:p>
            <a:pPr marL="285750" indent="-28575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At a time- Vector instructions can work on </a:t>
            </a:r>
            <a:r>
              <a:rPr lang="en-US" sz="1600" dirty="0">
                <a:solidFill>
                  <a:srgbClr val="FF0000"/>
                </a:solidFill>
              </a:rPr>
              <a:t>4 32 bit words</a:t>
            </a:r>
            <a:r>
              <a:rPr lang="en-US" sz="1600" dirty="0"/>
              <a:t>, </a:t>
            </a:r>
            <a:r>
              <a:rPr lang="en-US" sz="1600" dirty="0">
                <a:solidFill>
                  <a:srgbClr val="FF0000"/>
                </a:solidFill>
              </a:rPr>
              <a:t>8 half-words</a:t>
            </a:r>
            <a:r>
              <a:rPr lang="en-US" sz="1600" dirty="0"/>
              <a:t> and </a:t>
            </a:r>
            <a:r>
              <a:rPr lang="en-US" sz="1600" dirty="0">
                <a:solidFill>
                  <a:srgbClr val="FF0000"/>
                </a:solidFill>
              </a:rPr>
              <a:t>16 bytes </a:t>
            </a:r>
          </a:p>
          <a:p>
            <a:pPr lvl="1">
              <a:spcBef>
                <a:spcPts val="200"/>
              </a:spcBef>
              <a:spcAft>
                <a:spcPts val="600"/>
              </a:spcAft>
              <a:defRPr/>
            </a:pPr>
            <a:r>
              <a:rPr lang="en-US" sz="1600" dirty="0"/>
              <a:t>Amount of work done per unit time correspondingly becomes faster</a:t>
            </a:r>
          </a:p>
          <a:p>
            <a:pPr marL="285750" indent="-28575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Clang/GCC: -</a:t>
            </a:r>
            <a:r>
              <a:rPr lang="en-US" sz="1600" dirty="0" err="1"/>
              <a:t>ftree</a:t>
            </a:r>
            <a:r>
              <a:rPr lang="en-US" sz="1600" dirty="0"/>
              <a:t>-loop-vectorize, -</a:t>
            </a:r>
            <a:r>
              <a:rPr lang="en-US" sz="1600" dirty="0" err="1"/>
              <a:t>mvsx</a:t>
            </a:r>
            <a:r>
              <a:rPr lang="en-US" sz="1600" dirty="0"/>
              <a:t>, -</a:t>
            </a:r>
            <a:r>
              <a:rPr lang="en-US" sz="1600" dirty="0" err="1"/>
              <a:t>maltivec</a:t>
            </a:r>
            <a:r>
              <a:rPr lang="en-US" sz="1600" dirty="0"/>
              <a:t>, -</a:t>
            </a:r>
            <a:r>
              <a:rPr lang="en-US" sz="1600" dirty="0" err="1"/>
              <a:t>mllvm</a:t>
            </a:r>
            <a:r>
              <a:rPr lang="en-US" sz="1600" dirty="0"/>
              <a:t> –force-vector-width=n(Clang only), </a:t>
            </a:r>
          </a:p>
          <a:p>
            <a:pPr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   Help the Compiler to automatically vectorize loops</a:t>
            </a:r>
          </a:p>
          <a:p>
            <a:pPr lvl="2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Keep the loop simple </a:t>
            </a:r>
          </a:p>
          <a:p>
            <a:pPr lvl="2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Avoid extensive branches, pointer references within loops (use restrict wherever applicable) </a:t>
            </a:r>
          </a:p>
          <a:p>
            <a:pPr lvl="1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GPU codes can scale really well with </a:t>
            </a:r>
            <a:r>
              <a:rPr lang="en-US" sz="1600" dirty="0" err="1"/>
              <a:t>SIMDization</a:t>
            </a:r>
            <a:r>
              <a:rPr lang="en-US" sz="1600" dirty="0"/>
              <a:t> for performance</a:t>
            </a:r>
          </a:p>
          <a:p>
            <a:pPr lvl="2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Structure of arrays are more amenable to vectorization than array of structures  </a:t>
            </a:r>
          </a:p>
          <a:p>
            <a:pPr marL="342900" indent="-34290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spcBef>
                <a:spcPts val="200"/>
              </a:spcBef>
            </a:pP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28074994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75000"/>
              </a:schemeClr>
            </a:gs>
            <a:gs pos="99000">
              <a:schemeClr val="accent2">
                <a:lumMod val="5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01168"/>
            <a:ext cx="8686800" cy="459844"/>
          </a:xfrm>
        </p:spPr>
        <p:txBody>
          <a:bodyPr/>
          <a:lstStyle/>
          <a:p>
            <a:r>
              <a:rPr lang="en-US" dirty="0"/>
              <a:t>Additional Ways to Improve Performance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E45B887-3859-4849-A781-09A536394CBE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D60BDB-606B-4DC6-A624-B63D25057FD7}"/>
              </a:ext>
            </a:extLst>
          </p:cNvPr>
          <p:cNvSpPr txBox="1"/>
          <p:nvPr/>
        </p:nvSpPr>
        <p:spPr>
          <a:xfrm>
            <a:off x="0" y="555963"/>
            <a:ext cx="8951492" cy="5042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2"/>
                </a:solidFill>
              </a:rPr>
              <a:t>Serial v/s Parallel Execution: tasks that don’t have dependencies can be done in parallel using a framework such as OpenMP that can perform Tasks in 1/Nth time with N threads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2"/>
                </a:solidFill>
              </a:rPr>
              <a:t>If Mathematical accuracy is not important, use -</a:t>
            </a:r>
            <a:r>
              <a:rPr lang="en-US" sz="1500" dirty="0" err="1">
                <a:solidFill>
                  <a:schemeClr val="bg2"/>
                </a:solidFill>
              </a:rPr>
              <a:t>Ofast</a:t>
            </a:r>
            <a:r>
              <a:rPr lang="en-US" sz="1500" dirty="0">
                <a:solidFill>
                  <a:schemeClr val="bg2"/>
                </a:solidFill>
              </a:rPr>
              <a:t> </a:t>
            </a:r>
          </a:p>
          <a:p>
            <a:pPr marL="573612" lvl="1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2"/>
                </a:solidFill>
              </a:rPr>
              <a:t>This automatically substitutes expensive library calls to native implementation of the math function using target ISA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2"/>
                </a:solidFill>
              </a:rPr>
              <a:t>Thread Binding </a:t>
            </a:r>
          </a:p>
          <a:p>
            <a:pPr marL="516462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2"/>
                </a:solidFill>
              </a:rPr>
              <a:t>We can use OMP_PLACES=“{0},{5},{10},{15}" OMP_NUM_THREADS=4 time ./application &lt;params&gt; to bind first thread to CPU0, second thread to CPU1, … so on</a:t>
            </a:r>
          </a:p>
          <a:p>
            <a:pPr marL="516462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2"/>
                </a:solidFill>
              </a:rPr>
              <a:t>For GCC specific applications, we can use  GOMP_CPU_AFFINITY="0 5 10 15" that </a:t>
            </a:r>
            <a:r>
              <a:rPr lang="en-US" sz="1500" dirty="0" err="1">
                <a:solidFill>
                  <a:schemeClr val="bg2"/>
                </a:solidFill>
              </a:rPr>
              <a:t>inturn</a:t>
            </a:r>
            <a:r>
              <a:rPr lang="en-US" sz="1500" dirty="0">
                <a:solidFill>
                  <a:schemeClr val="bg2"/>
                </a:solidFill>
              </a:rPr>
              <a:t> sets OMP_PLACES</a:t>
            </a:r>
          </a:p>
          <a:p>
            <a:pPr marL="516462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2"/>
                </a:solidFill>
              </a:rPr>
              <a:t>The ordering of CPU numbers determines performance of the application</a:t>
            </a:r>
          </a:p>
          <a:p>
            <a:pPr marL="516462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2"/>
                </a:solidFill>
              </a:rPr>
              <a:t>If all threads are bound to a single CPU execution speed slows down</a:t>
            </a:r>
          </a:p>
          <a:p>
            <a:pPr marL="516462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2"/>
                </a:solidFill>
              </a:rPr>
              <a:t>To choose the right CPU number on a POWER Linux system, we can consult the file /sys/devices/system/</a:t>
            </a:r>
            <a:r>
              <a:rPr lang="en-US" sz="1500" dirty="0" err="1">
                <a:solidFill>
                  <a:schemeClr val="bg2"/>
                </a:solidFill>
              </a:rPr>
              <a:t>cpu</a:t>
            </a:r>
            <a:r>
              <a:rPr lang="en-US" sz="1500" dirty="0">
                <a:solidFill>
                  <a:schemeClr val="bg2"/>
                </a:solidFill>
              </a:rPr>
              <a:t>/cpu0/topology/</a:t>
            </a:r>
            <a:r>
              <a:rPr lang="en-US" sz="1500" dirty="0" err="1">
                <a:solidFill>
                  <a:schemeClr val="bg2"/>
                </a:solidFill>
              </a:rPr>
              <a:t>thread_siblings_list</a:t>
            </a:r>
            <a:r>
              <a:rPr lang="en-US" sz="1500" dirty="0">
                <a:solidFill>
                  <a:schemeClr val="bg2"/>
                </a:solidFill>
              </a:rPr>
              <a:t> </a:t>
            </a:r>
          </a:p>
          <a:p>
            <a:pPr marL="173562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2"/>
                </a:solidFill>
              </a:rPr>
              <a:t>Large Pages- </a:t>
            </a:r>
            <a:r>
              <a:rPr lang="en-US" altLang="en-US" sz="1500" dirty="0">
                <a:solidFill>
                  <a:schemeClr val="bg2"/>
                </a:solidFill>
              </a:rPr>
              <a:t>allow TLB to map to a larger virtual memory page thereby reducing TLB misses. Memory intensive applications that use large amounts of virtual memory can benefit with using </a:t>
            </a:r>
            <a:r>
              <a:rPr lang="en-US" altLang="en-US" sz="1500" dirty="0" err="1">
                <a:solidFill>
                  <a:schemeClr val="bg2"/>
                </a:solidFill>
              </a:rPr>
              <a:t>largepages</a:t>
            </a:r>
            <a:endParaRPr lang="en-US" altLang="en-US" sz="1500" dirty="0">
              <a:solidFill>
                <a:schemeClr val="bg2"/>
              </a:solidFill>
            </a:endParaRPr>
          </a:p>
          <a:p>
            <a:pPr marL="173562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bg2"/>
              </a:solidFill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en-IN" sz="1500" dirty="0">
              <a:solidFill>
                <a:schemeClr val="bg2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81A9C0-2F5E-45D0-A632-CE959BF0C5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416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3E3AD4-A716-442B-8CDB-A3F8E8983F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5F92F5D-BB5F-4CE9-B10E-4639326CEF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2138556"/>
              </p:ext>
            </p:extLst>
          </p:nvPr>
        </p:nvGraphicFramePr>
        <p:xfrm>
          <a:off x="1" y="191470"/>
          <a:ext cx="9063081" cy="48498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9714">
                  <a:extLst>
                    <a:ext uri="{9D8B030D-6E8A-4147-A177-3AD203B41FA5}">
                      <a16:colId xmlns:a16="http://schemas.microsoft.com/office/drawing/2014/main" val="225763112"/>
                    </a:ext>
                  </a:extLst>
                </a:gridCol>
                <a:gridCol w="1507178">
                  <a:extLst>
                    <a:ext uri="{9D8B030D-6E8A-4147-A177-3AD203B41FA5}">
                      <a16:colId xmlns:a16="http://schemas.microsoft.com/office/drawing/2014/main" val="1307452966"/>
                    </a:ext>
                  </a:extLst>
                </a:gridCol>
                <a:gridCol w="1610318">
                  <a:extLst>
                    <a:ext uri="{9D8B030D-6E8A-4147-A177-3AD203B41FA5}">
                      <a16:colId xmlns:a16="http://schemas.microsoft.com/office/drawing/2014/main" val="899318988"/>
                    </a:ext>
                  </a:extLst>
                </a:gridCol>
                <a:gridCol w="1237695">
                  <a:extLst>
                    <a:ext uri="{9D8B030D-6E8A-4147-A177-3AD203B41FA5}">
                      <a16:colId xmlns:a16="http://schemas.microsoft.com/office/drawing/2014/main" val="2622248056"/>
                    </a:ext>
                  </a:extLst>
                </a:gridCol>
                <a:gridCol w="2088364">
                  <a:extLst>
                    <a:ext uri="{9D8B030D-6E8A-4147-A177-3AD203B41FA5}">
                      <a16:colId xmlns:a16="http://schemas.microsoft.com/office/drawing/2014/main" val="3791269942"/>
                    </a:ext>
                  </a:extLst>
                </a:gridCol>
                <a:gridCol w="1789812">
                  <a:extLst>
                    <a:ext uri="{9D8B030D-6E8A-4147-A177-3AD203B41FA5}">
                      <a16:colId xmlns:a16="http://schemas.microsoft.com/office/drawing/2014/main" val="3417752717"/>
                    </a:ext>
                  </a:extLst>
                </a:gridCol>
              </a:tblGrid>
              <a:tr h="3592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Flag Kind</a:t>
                      </a:r>
                      <a:endParaRPr lang="en-US" sz="1100" b="1" i="0" u="none" strike="noStrike" dirty="0">
                        <a:solidFill>
                          <a:schemeClr val="bg2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XL</a:t>
                      </a:r>
                      <a:endParaRPr lang="en-US" sz="1100" b="1" i="0" u="none" strike="noStrike" dirty="0">
                        <a:solidFill>
                          <a:schemeClr val="bg2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GCC/LLVM</a:t>
                      </a:r>
                      <a:endParaRPr lang="en-US" sz="1100" b="1" i="0" u="none" strike="noStrike" dirty="0">
                        <a:solidFill>
                          <a:schemeClr val="bg2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Can be simulated in source</a:t>
                      </a:r>
                      <a:endParaRPr lang="en-US" sz="1100" b="1" i="0" u="none" strike="noStrike" dirty="0">
                        <a:solidFill>
                          <a:schemeClr val="bg2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Benefit </a:t>
                      </a:r>
                      <a:endParaRPr lang="en-US" sz="1100" b="1" i="0" u="none" strike="noStrike" dirty="0">
                        <a:solidFill>
                          <a:schemeClr val="bg2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Drawbacks</a:t>
                      </a:r>
                      <a:endParaRPr lang="en-US" sz="1100" b="1" i="0" u="none" strike="noStrike" dirty="0">
                        <a:solidFill>
                          <a:schemeClr val="bg2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782887"/>
                  </a:ext>
                </a:extLst>
              </a:tr>
              <a:tr h="53556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Unrolling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qunroll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funroll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-loops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#pragma unroll(N)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Unrolls loops ; increases opportunities pertaining to  scheduling for compiler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Increases register pressure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extLst>
                  <a:ext uri="{0D108BD9-81ED-4DB2-BD59-A6C34878D82A}">
                    <a16:rowId xmlns:a16="http://schemas.microsoft.com/office/drawing/2014/main" val="4279593921"/>
                  </a:ext>
                </a:extLst>
              </a:tr>
              <a:tr h="53556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Inlining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qinline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=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auto:level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=N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finline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-functions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Inline always attribute or manual 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inlining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increases opportunities for scheduling; Reduces branches and loads/stores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Increases register pressure; increases code size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90385"/>
                  </a:ext>
                </a:extLst>
              </a:tr>
              <a:tr h="359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Enum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small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qenum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=small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fshort-enums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-manual typedef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Reduces memory footprint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Can cause issues in alignment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extLst>
                  <a:ext uri="{0D108BD9-81ED-4DB2-BD59-A6C34878D82A}">
                    <a16:rowId xmlns:a16="http://schemas.microsoft.com/office/drawing/2014/main" val="686116962"/>
                  </a:ext>
                </a:extLst>
              </a:tr>
              <a:tr h="71190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isel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instructions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misel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Using ?: operator</a:t>
                      </a: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generates 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isel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instruction instead of branch;</a:t>
                      </a:r>
                      <a:br>
                        <a:rPr lang="en-US" sz="1100" u="none" strike="noStrike" dirty="0">
                          <a:effectLst/>
                          <a:latin typeface="+mn-lt"/>
                        </a:rPr>
                      </a:b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reduces pressure on branch predictor unit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latency of 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isel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is a bit higher; Use if branches are not predictable easily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309138"/>
                  </a:ext>
                </a:extLst>
              </a:tr>
              <a:tr h="359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+mn-lt"/>
                        </a:rPr>
                        <a:t>General tuning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qarch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=pwr9, </a:t>
                      </a:r>
                    </a:p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qtune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=pwr9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mcpu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=power8, </a:t>
                      </a:r>
                    </a:p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mtune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=power9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Turns on platform specific tuning</a:t>
                      </a: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extLst>
                  <a:ext uri="{0D108BD9-81ED-4DB2-BD59-A6C34878D82A}">
                    <a16:rowId xmlns:a16="http://schemas.microsoft.com/office/drawing/2014/main" val="2933045150"/>
                  </a:ext>
                </a:extLst>
              </a:tr>
              <a:tr h="359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64bit compilation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-q64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-m64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6678493"/>
                  </a:ext>
                </a:extLst>
              </a:tr>
              <a:tr h="53556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Prefetching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qprefetch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[=aggressive]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fprefetch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-loop-arrays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__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dcbt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/__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dcbtst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, </a:t>
                      </a:r>
                      <a:br>
                        <a:rPr lang="en-US" sz="1100" u="none" strike="noStrike" dirty="0">
                          <a:effectLst/>
                          <a:latin typeface="+mn-lt"/>
                        </a:rPr>
                      </a:b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_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builtin_prefetch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reduces cache misses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+mn-lt"/>
                        </a:rPr>
                        <a:t>Can increase memory traffic particularly if prefetched values are not used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extLst>
                  <a:ext uri="{0D108BD9-81ED-4DB2-BD59-A6C34878D82A}">
                    <a16:rowId xmlns:a16="http://schemas.microsoft.com/office/drawing/2014/main" val="2612066993"/>
                  </a:ext>
                </a:extLst>
              </a:tr>
              <a:tr h="359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Link time optimization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qipo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flto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, 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flto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=thin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Enables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Interprocedural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optimizations </a:t>
                      </a: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Can increase overall compilation time</a:t>
                      </a:r>
                    </a:p>
                  </a:txBody>
                  <a:tcPr marL="6242" marR="6242" marT="6242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624696"/>
                  </a:ext>
                </a:extLst>
              </a:tr>
              <a:tr h="73508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Profile directed feedback</a:t>
                      </a: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-qpdf1, -qpdf2 </a:t>
                      </a: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fprofile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-generate and –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fprofile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-use LLVM has an intermediate step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llvm-profdata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Enables hot path optimizations</a:t>
                      </a:r>
                    </a:p>
                  </a:txBody>
                  <a:tcPr marL="6242" marR="6242" marT="62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Requires a training run </a:t>
                      </a:r>
                    </a:p>
                  </a:txBody>
                  <a:tcPr marL="6242" marR="6242" marT="6242" marB="0" anchor="b"/>
                </a:tc>
                <a:extLst>
                  <a:ext uri="{0D108BD9-81ED-4DB2-BD59-A6C34878D82A}">
                    <a16:rowId xmlns:a16="http://schemas.microsoft.com/office/drawing/2014/main" val="2544060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936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28600" y="1123950"/>
            <a:ext cx="4343400" cy="3584448"/>
          </a:xfrm>
        </p:spPr>
        <p:txBody>
          <a:bodyPr/>
          <a:lstStyle/>
          <a:p>
            <a:r>
              <a:rPr lang="en-US" b="1" dirty="0"/>
              <a:t>Part One	</a:t>
            </a:r>
          </a:p>
          <a:p>
            <a:r>
              <a:rPr lang="en-US" dirty="0"/>
              <a:t>Introduction and scope	03</a:t>
            </a:r>
          </a:p>
          <a:p>
            <a:r>
              <a:rPr lang="en-US" dirty="0"/>
              <a:t>Salient Features of POWER9 	04</a:t>
            </a:r>
          </a:p>
          <a:p>
            <a:r>
              <a:rPr lang="en-US" dirty="0"/>
              <a:t>Tools used in the Presentation                                06</a:t>
            </a:r>
          </a:p>
          <a:p>
            <a:endParaRPr lang="en-US" dirty="0"/>
          </a:p>
          <a:p>
            <a:r>
              <a:rPr lang="en-US" b="1" dirty="0"/>
              <a:t>Part Two 	</a:t>
            </a:r>
          </a:p>
          <a:p>
            <a:r>
              <a:rPr lang="en-US" dirty="0"/>
              <a:t>Optimizing Front End Performance 	07</a:t>
            </a:r>
          </a:p>
          <a:p>
            <a:endParaRPr lang="en-US" dirty="0"/>
          </a:p>
          <a:p>
            <a:r>
              <a:rPr lang="en-US" b="1" dirty="0"/>
              <a:t>Part Three</a:t>
            </a:r>
          </a:p>
          <a:p>
            <a:r>
              <a:rPr lang="en-US" b="1" dirty="0"/>
              <a:t>Optimizing Back End performance </a:t>
            </a:r>
            <a:r>
              <a:rPr lang="en-US" dirty="0"/>
              <a:t>	11</a:t>
            </a:r>
          </a:p>
          <a:p>
            <a:r>
              <a:rPr lang="en-US" dirty="0"/>
              <a:t>Additional ways of Tuning Performance	18</a:t>
            </a:r>
          </a:p>
          <a:p>
            <a:r>
              <a:rPr lang="en-US" dirty="0"/>
              <a:t>Compiler Flag Comparison – XL, GCC, Clang      19</a:t>
            </a:r>
          </a:p>
          <a:p>
            <a:endParaRPr lang="en-US" dirty="0"/>
          </a:p>
          <a:p>
            <a:r>
              <a:rPr lang="en-US" b="1" dirty="0"/>
              <a:t>Summary 	20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3755881-3C11-41DF-8C3A-A3A319EDED44}"/>
              </a:ext>
            </a:extLst>
          </p:cNvPr>
          <p:cNvSpPr txBox="1">
            <a:spLocks/>
          </p:cNvSpPr>
          <p:nvPr/>
        </p:nvSpPr>
        <p:spPr>
          <a:xfrm>
            <a:off x="228599" y="4826480"/>
            <a:ext cx="8406581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IBM Systems / version 1.0 / November, 2019 / © 2018 IBM Corporation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361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100000">
              <a:schemeClr val="accent3">
                <a:lumMod val="5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28600" y="288912"/>
            <a:ext cx="4271494" cy="596208"/>
          </a:xfrm>
        </p:spPr>
        <p:txBody>
          <a:bodyPr/>
          <a:lstStyle/>
          <a:p>
            <a:r>
              <a:rPr lang="en-US" sz="3600" b="0" dirty="0">
                <a:latin typeface="IBM Plex Mono" charset="0"/>
              </a:rPr>
              <a:t>Summary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F8AEC6-C452-4ACE-B9CF-8E0E6CDB7663}"/>
              </a:ext>
            </a:extLst>
          </p:cNvPr>
          <p:cNvSpPr txBox="1"/>
          <p:nvPr/>
        </p:nvSpPr>
        <p:spPr>
          <a:xfrm>
            <a:off x="156694" y="885120"/>
            <a:ext cx="8686800" cy="4298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2"/>
                </a:solidFill>
              </a:rPr>
              <a:t>Today we talked about</a:t>
            </a:r>
          </a:p>
          <a:p>
            <a:pPr marL="628650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2"/>
                </a:solidFill>
              </a:rPr>
              <a:t>Tuning strategies pertaining to the various units in the POWER9 HW – </a:t>
            </a:r>
          </a:p>
          <a:p>
            <a:pPr marL="971550" lvl="2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2"/>
                </a:solidFill>
              </a:rPr>
              <a:t>Front-end, Back-end  </a:t>
            </a:r>
          </a:p>
          <a:p>
            <a:pPr marL="971550" lvl="2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2"/>
                </a:solidFill>
              </a:rPr>
              <a:t>Some of these strategies were compiler flags, source code pragmas that one can apply to see improved performance of their programs </a:t>
            </a:r>
          </a:p>
          <a:p>
            <a:pPr marL="628650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2"/>
                </a:solidFill>
              </a:rPr>
              <a:t>We also saw additional ways of improving performance such as parallelization, binding </a:t>
            </a:r>
            <a:r>
              <a:rPr lang="en-US" altLang="en-US" sz="1600" dirty="0" err="1">
                <a:solidFill>
                  <a:schemeClr val="bg2"/>
                </a:solidFill>
              </a:rPr>
              <a:t>etc</a:t>
            </a:r>
            <a:r>
              <a:rPr lang="en-US" altLang="en-US" sz="1600" dirty="0">
                <a:solidFill>
                  <a:schemeClr val="bg2"/>
                </a:solidFill>
              </a:rPr>
              <a:t> </a:t>
            </a:r>
          </a:p>
          <a:p>
            <a:pPr marL="628650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2"/>
                </a:solidFill>
              </a:rPr>
              <a:t>During the presentation we were introduced to several POWER9 PMU counters that helps us understand bottlenecks of performance</a:t>
            </a:r>
          </a:p>
          <a:p>
            <a:pPr marL="971550" lvl="2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2"/>
                </a:solidFill>
              </a:rPr>
              <a:t>Get counter data either using perf stat or PAPI APIs </a:t>
            </a:r>
          </a:p>
          <a:p>
            <a:pPr marL="628650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2"/>
                </a:solidFill>
              </a:rPr>
              <a:t>We concluded with a comparison of compiler flags on open source compilers such as GCC, LLVM with IBM XL compilers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bg2"/>
              </a:solidFill>
            </a:endParaRP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bg2"/>
              </a:solidFill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en-IN" sz="1600" dirty="0">
              <a:solidFill>
                <a:schemeClr val="bg2"/>
              </a:solidFill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5BAFCA1-2DF7-4B3B-860B-5536A3FD9C5B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014C42-FC3F-440B-9CF1-348A8F4ED813}"/>
              </a:ext>
            </a:extLst>
          </p:cNvPr>
          <p:cNvSpPr/>
          <p:nvPr/>
        </p:nvSpPr>
        <p:spPr>
          <a:xfrm>
            <a:off x="96254" y="4569151"/>
            <a:ext cx="8230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i="1" dirty="0"/>
              <a:t>Disclaimer: This presentation is intended to represent the views of the author rather than IBM and the recommended solutions are not guaranteed on sub optimal conditions</a:t>
            </a:r>
            <a:endParaRPr lang="en-US" sz="9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8969AD1-534C-43EA-ACB9-EFB089983A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49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99000">
              <a:schemeClr val="accent2">
                <a:lumMod val="5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" y="201168"/>
            <a:ext cx="8428703" cy="4488152"/>
          </a:xfrm>
        </p:spPr>
        <p:txBody>
          <a:bodyPr/>
          <a:lstStyle/>
          <a:p>
            <a:r>
              <a:rPr lang="en-US" dirty="0"/>
              <a:t>Scope of the Presentation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2BF7D2-B014-4100-B796-45D729230A96}"/>
              </a:ext>
            </a:extLst>
          </p:cNvPr>
          <p:cNvSpPr/>
          <p:nvPr/>
        </p:nvSpPr>
        <p:spPr>
          <a:xfrm>
            <a:off x="117984" y="889058"/>
            <a:ext cx="8561440" cy="2327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Outline Tuning strategies to improve performance of programs on POWER9 processors</a:t>
            </a:r>
          </a:p>
          <a:p>
            <a:pPr marL="285750" indent="-285750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 The strategy is directed by program characteristics which can be assessed by hardware performance     counters</a:t>
            </a:r>
          </a:p>
          <a:p>
            <a:pPr marL="285750" indent="-285750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 These strategies can take the form of compiler flags, source code pragmas/attributes</a:t>
            </a:r>
          </a:p>
          <a:p>
            <a:pPr marL="285750" indent="-285750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 This talk addresses overall summary of options supported by open source compilers such as GCC,  LLVM and IBM proprietary compilers such as XL</a:t>
            </a:r>
          </a:p>
          <a:p>
            <a:pPr marL="285750" indent="-285750">
              <a:lnSpc>
                <a:spcPct val="8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</a:rPr>
              <a:t>Tools used to measure performance counters- perf / PAPI</a:t>
            </a:r>
            <a:endParaRPr lang="en-IN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107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100000">
              <a:schemeClr val="bg2">
                <a:lumMod val="95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76" y="205017"/>
            <a:ext cx="8771024" cy="54094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600" b="0" dirty="0">
                <a:solidFill>
                  <a:schemeClr val="tx1"/>
                </a:solidFill>
                <a:latin typeface="IBM Plex Sans Light" panose="020B0403050203000203" pitchFamily="34" charset="77"/>
                <a:ea typeface="IBM Plex Mono" charset="0"/>
                <a:cs typeface="IBM Plex Mono" charset="0"/>
              </a:rPr>
              <a:t>POWER9 Processor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3588A0-5E14-49B2-AB04-5929BAC0AF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850" y="814862"/>
            <a:ext cx="7182850" cy="23155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286DDC-6F01-4630-8F3B-30B6B4C0B7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53" y="3199356"/>
            <a:ext cx="3624247" cy="17396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3D84E3B-00EC-4765-8FAB-DAE251CC049A}"/>
              </a:ext>
            </a:extLst>
          </p:cNvPr>
          <p:cNvSpPr/>
          <p:nvPr/>
        </p:nvSpPr>
        <p:spPr>
          <a:xfrm>
            <a:off x="-1" y="3543432"/>
            <a:ext cx="9047747" cy="1718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cs typeface="Arial" panose="020B0604020202020204" pitchFamily="34" charset="0"/>
              </a:rPr>
              <a:t>Optimized for Stronger Thread Performance and Efficiency 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cs typeface="Arial" panose="020B0604020202020204" pitchFamily="34" charset="0"/>
              </a:rPr>
              <a:t>Increased Execution Bandwidth </a:t>
            </a:r>
            <a:r>
              <a:rPr lang="en-US" sz="1400" kern="0" dirty="0"/>
              <a:t>efficiency for a range of workloads including commercial, cognitive and analytics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kern="0" dirty="0"/>
              <a:t>Sophisticated instruction scheduling and branch prediction for unoptimized applications and interpretive languages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>
              <a:cs typeface="Arial" panose="020B0604020202020204" pitchFamily="34" charset="0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53B8F26-21BE-4061-B318-F53DD1F0E3D9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IBM Systems / version 1.0 / November, 2019 / © 2018 IBM Corporation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AA1F8E5-6CB3-4692-BCFD-3EA682F3D7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8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4D7E0-B4EB-4E77-A54F-A40AE86E1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65177"/>
            <a:ext cx="8239205" cy="580068"/>
          </a:xfrm>
        </p:spPr>
        <p:txBody>
          <a:bodyPr/>
          <a:lstStyle/>
          <a:p>
            <a:r>
              <a:rPr lang="en-IN" sz="2800" b="0" dirty="0"/>
              <a:t>POWER9 Core Pipeline Efficiency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EB2320-7350-49EB-839A-B6A2FBB36E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857AF-70BF-4D72-BAF0-F05E15CA5502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IBM Systems / version 1.0 / November, 2019 / © 2018 IBM Corporation</a:t>
            </a:r>
            <a:endParaRPr lang="en-US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93B8A0F9-2AF3-40CB-837A-51CBAFBF9ECA}"/>
              </a:ext>
            </a:extLst>
          </p:cNvPr>
          <p:cNvSpPr txBox="1">
            <a:spLocks/>
          </p:cNvSpPr>
          <p:nvPr/>
        </p:nvSpPr>
        <p:spPr>
          <a:xfrm>
            <a:off x="37401" y="1007206"/>
            <a:ext cx="5349107" cy="5836962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Shorter Pipelines with reduced disruption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Improved Application Performance for Modern Codes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Advanced Branch Prediction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Higher Performance and Pipeline Utilization</a:t>
            </a:r>
          </a:p>
          <a:p>
            <a:pPr marL="573612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Removed instruction grouping </a:t>
            </a:r>
          </a:p>
          <a:p>
            <a:pPr marL="573612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Enhanced instruction fusion</a:t>
            </a:r>
          </a:p>
          <a:p>
            <a:pPr marL="573612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Pipeline can complete </a:t>
            </a:r>
            <a:r>
              <a:rPr lang="en-US" sz="1600" dirty="0" err="1"/>
              <a:t>upto</a:t>
            </a:r>
            <a:r>
              <a:rPr lang="en-US" sz="1600" dirty="0"/>
              <a:t>  128 (64-SMT4) instructions /cycle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Reduced Latency and Improved Scalability</a:t>
            </a:r>
          </a:p>
          <a:p>
            <a:pPr marL="573612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Improved pipe control of load/store instructions</a:t>
            </a:r>
          </a:p>
          <a:p>
            <a:pPr marL="573612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Improved hazard avoidance</a:t>
            </a:r>
          </a:p>
          <a:p>
            <a:pPr marL="573612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A0A6FB-9B24-417E-BEB7-E0B8B958C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293" y="945136"/>
            <a:ext cx="3158092" cy="34196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C73843-C16C-4A8A-BB97-10DB7F0810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293" y="4502178"/>
            <a:ext cx="3250346" cy="15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980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76" y="205017"/>
            <a:ext cx="7170824" cy="3174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200" b="0" dirty="0">
                <a:solidFill>
                  <a:schemeClr val="accent2"/>
                </a:solidFill>
                <a:latin typeface="IBM Plex Sans Light" panose="020B0403050203000203" pitchFamily="34" charset="77"/>
                <a:ea typeface="IBM Plex Mono" charset="0"/>
                <a:cs typeface="IBM Plex Mono" charset="0"/>
              </a:rPr>
              <a:t>Tools Used in the Discussion</a:t>
            </a:r>
            <a:endParaRPr lang="en-US" sz="3200" b="0" dirty="0">
              <a:solidFill>
                <a:schemeClr val="tx1"/>
              </a:solidFill>
              <a:latin typeface="IBM Plex Sans Light" panose="020B0403050203000203" pitchFamily="34" charset="77"/>
              <a:ea typeface="IBM Plex Mono" charset="0"/>
              <a:cs typeface="IBM Plex Mono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12856-065E-4F18-9803-4F62BF9760FA}"/>
              </a:ext>
            </a:extLst>
          </p:cNvPr>
          <p:cNvSpPr txBox="1">
            <a:spLocks/>
          </p:cNvSpPr>
          <p:nvPr/>
        </p:nvSpPr>
        <p:spPr>
          <a:xfrm>
            <a:off x="228599" y="4826480"/>
            <a:ext cx="8406581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IBM Systems / version 1.0 / November, 2019 / © 2018 IBM Corporation                  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21AC913-D893-4E1D-B1FF-84F47A8E6E31}"/>
              </a:ext>
            </a:extLst>
          </p:cNvPr>
          <p:cNvSpPr/>
          <p:nvPr/>
        </p:nvSpPr>
        <p:spPr>
          <a:xfrm>
            <a:off x="8532" y="812571"/>
            <a:ext cx="9135468" cy="4004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675"/>
              </a:spcBef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Open source compilers such as GCC, LLVM and Proprietary compilers such as XL</a:t>
            </a:r>
          </a:p>
          <a:p>
            <a:pPr lvl="1">
              <a:lnSpc>
                <a:spcPct val="80000"/>
              </a:lnSpc>
              <a:spcBef>
                <a:spcPts val="675"/>
              </a:spcBef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[</a:t>
            </a:r>
            <a:r>
              <a:rPr lang="en-US" altLang="en-US" sz="1400" dirty="0" err="1">
                <a:solidFill>
                  <a:schemeClr val="bg2"/>
                </a:solidFill>
              </a:rPr>
              <a:t>gcc</a:t>
            </a:r>
            <a:r>
              <a:rPr lang="en-US" altLang="en-US" sz="1400" dirty="0">
                <a:solidFill>
                  <a:schemeClr val="bg2"/>
                </a:solidFill>
              </a:rPr>
              <a:t>| clang | </a:t>
            </a:r>
            <a:r>
              <a:rPr lang="en-US" altLang="en-US" sz="1400" dirty="0" err="1">
                <a:solidFill>
                  <a:schemeClr val="bg2"/>
                </a:solidFill>
              </a:rPr>
              <a:t>xlc</a:t>
            </a:r>
            <a:r>
              <a:rPr lang="en-US" altLang="en-US" sz="1400" dirty="0">
                <a:solidFill>
                  <a:schemeClr val="bg2"/>
                </a:solidFill>
              </a:rPr>
              <a:t>] -O[n] </a:t>
            </a:r>
            <a:r>
              <a:rPr lang="en-US" altLang="en-US" sz="1400" dirty="0" err="1">
                <a:solidFill>
                  <a:schemeClr val="bg2"/>
                </a:solidFill>
              </a:rPr>
              <a:t>program.c</a:t>
            </a:r>
            <a:r>
              <a:rPr lang="en-US" altLang="en-US" sz="1400" dirty="0">
                <a:solidFill>
                  <a:schemeClr val="bg2"/>
                </a:solidFill>
              </a:rPr>
              <a:t> –o program for C programs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altLang="en-US" sz="1400" dirty="0">
                <a:solidFill>
                  <a:schemeClr val="bg2"/>
                </a:solidFill>
              </a:rPr>
              <a:t>[g++| clang++| </a:t>
            </a:r>
            <a:r>
              <a:rPr lang="en-US" altLang="en-US" sz="1400" dirty="0" err="1">
                <a:solidFill>
                  <a:schemeClr val="bg2"/>
                </a:solidFill>
              </a:rPr>
              <a:t>xlC</a:t>
            </a:r>
            <a:r>
              <a:rPr lang="en-US" altLang="en-US" sz="1400" dirty="0">
                <a:solidFill>
                  <a:schemeClr val="bg2"/>
                </a:solidFill>
              </a:rPr>
              <a:t>] -O[n] program.cc –o program for C++ programs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altLang="en-US" sz="1400" dirty="0">
                <a:solidFill>
                  <a:schemeClr val="bg2"/>
                </a:solidFill>
              </a:rPr>
              <a:t>Optimization level ranges from 0 to 3, </a:t>
            </a:r>
            <a:r>
              <a:rPr lang="en-US" altLang="en-US" sz="1400" dirty="0" err="1">
                <a:solidFill>
                  <a:schemeClr val="bg2"/>
                </a:solidFill>
              </a:rPr>
              <a:t>Ofast</a:t>
            </a:r>
            <a:r>
              <a:rPr lang="en-US" altLang="en-US" sz="1400" dirty="0">
                <a:solidFill>
                  <a:schemeClr val="bg2"/>
                </a:solidFill>
              </a:rPr>
              <a:t> for GCC, LLVM and </a:t>
            </a:r>
            <a:r>
              <a:rPr lang="en-US" altLang="en-US" sz="1400" dirty="0" err="1">
                <a:solidFill>
                  <a:schemeClr val="bg2"/>
                </a:solidFill>
              </a:rPr>
              <a:t>upto</a:t>
            </a:r>
            <a:r>
              <a:rPr lang="en-US" altLang="en-US" sz="1400" dirty="0">
                <a:solidFill>
                  <a:schemeClr val="bg2"/>
                </a:solidFill>
              </a:rPr>
              <a:t> O5 for XL 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altLang="en-US" sz="1400" dirty="0">
                <a:solidFill>
                  <a:schemeClr val="bg2"/>
                </a:solidFill>
              </a:rPr>
              <a:t>Profile directed feedback </a:t>
            </a:r>
          </a:p>
          <a:p>
            <a:pPr marL="285750" indent="-28575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Perf tool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altLang="en-US" sz="1400" dirty="0">
                <a:solidFill>
                  <a:schemeClr val="bg2"/>
                </a:solidFill>
              </a:rPr>
              <a:t>To record hotspots/profile application</a:t>
            </a:r>
          </a:p>
          <a:p>
            <a:pPr lvl="2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perf record  -e r&lt;code&gt; ./binary </a:t>
            </a:r>
            <a:r>
              <a:rPr lang="en-US" altLang="en-US" sz="1400" dirty="0" err="1">
                <a:solidFill>
                  <a:schemeClr val="bg2"/>
                </a:solidFill>
              </a:rPr>
              <a:t>args</a:t>
            </a:r>
            <a:r>
              <a:rPr lang="en-US" altLang="en-US" sz="1400" dirty="0">
                <a:solidFill>
                  <a:schemeClr val="bg2"/>
                </a:solidFill>
              </a:rPr>
              <a:t> &gt; out (by default produces </a:t>
            </a:r>
            <a:r>
              <a:rPr lang="en-US" altLang="en-US" sz="1400" dirty="0" err="1">
                <a:solidFill>
                  <a:schemeClr val="bg2"/>
                </a:solidFill>
              </a:rPr>
              <a:t>perf.data</a:t>
            </a:r>
            <a:r>
              <a:rPr lang="en-US" altLang="en-US" sz="1400" dirty="0">
                <a:solidFill>
                  <a:schemeClr val="bg2"/>
                </a:solidFill>
              </a:rPr>
              <a:t>) </a:t>
            </a:r>
          </a:p>
          <a:p>
            <a:pPr lvl="2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perf report (opens profile report stored in </a:t>
            </a:r>
            <a:r>
              <a:rPr lang="en-US" altLang="en-US" sz="1400" dirty="0" err="1">
                <a:solidFill>
                  <a:schemeClr val="bg2"/>
                </a:solidFill>
              </a:rPr>
              <a:t>perf.data</a:t>
            </a:r>
            <a:r>
              <a:rPr lang="en-US" altLang="en-US" sz="1400" dirty="0">
                <a:solidFill>
                  <a:schemeClr val="bg2"/>
                </a:solidFill>
              </a:rPr>
              <a:t>)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altLang="en-US" sz="1400" dirty="0">
                <a:solidFill>
                  <a:schemeClr val="bg2"/>
                </a:solidFill>
              </a:rPr>
              <a:t>To measure hardware events </a:t>
            </a:r>
          </a:p>
          <a:p>
            <a:pPr lvl="2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2"/>
                </a:solidFill>
              </a:rPr>
              <a:t>perf stat –e r&lt;code&gt; ./binary </a:t>
            </a:r>
            <a:r>
              <a:rPr lang="en-US" altLang="en-US" sz="1400" dirty="0" err="1">
                <a:solidFill>
                  <a:schemeClr val="bg2"/>
                </a:solidFill>
              </a:rPr>
              <a:t>args</a:t>
            </a:r>
            <a:r>
              <a:rPr lang="en-US" altLang="en-US" sz="1400" dirty="0">
                <a:solidFill>
                  <a:schemeClr val="bg2"/>
                </a:solidFill>
              </a:rPr>
              <a:t> &gt; out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altLang="en-US" sz="1400" dirty="0">
                <a:solidFill>
                  <a:schemeClr val="bg2"/>
                </a:solidFill>
              </a:rPr>
              <a:t>These counters can be read using PAPI API as discussed in the previous session</a:t>
            </a:r>
          </a:p>
          <a:p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009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4FE2A7-8895-4400-933B-68BB3C9FB3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6B8DCF1-6AC1-475D-BBA2-1201D4F30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1168"/>
            <a:ext cx="7286386" cy="559552"/>
          </a:xfrm>
        </p:spPr>
        <p:txBody>
          <a:bodyPr/>
          <a:lstStyle/>
          <a:p>
            <a:r>
              <a:rPr lang="en-US" dirty="0">
                <a:cs typeface="Arial"/>
              </a:rPr>
              <a:t> Performance Tuning in the Front-End</a:t>
            </a:r>
            <a:br>
              <a:rPr lang="en-US" dirty="0">
                <a:cs typeface="Arial"/>
              </a:rPr>
            </a:br>
            <a:endParaRPr lang="en-IN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0AA01262-3ED6-40BF-AE21-53D400678AC2}"/>
              </a:ext>
            </a:extLst>
          </p:cNvPr>
          <p:cNvSpPr txBox="1">
            <a:spLocks/>
          </p:cNvSpPr>
          <p:nvPr/>
        </p:nvSpPr>
        <p:spPr>
          <a:xfrm>
            <a:off x="113487" y="752435"/>
            <a:ext cx="8801914" cy="506424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Front end fetches and decodes the successive instructions and passes them to the backend for processing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POWER9 is a superscalar processor and is pipeline based so works with an advanced branch predictor to predict the sequence and fetch instructions in advance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However if there is a misprediction, it causes wrong path instructions to be fetched and introduces additional penalty as these instructions need to be flushed from the pipeline and correct instructions need to be fetched and processed</a:t>
            </a:r>
          </a:p>
          <a:p>
            <a:pPr lvl="3" indent="-18288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600" dirty="0"/>
              <a:t>Counters to detect this: </a:t>
            </a:r>
            <a:r>
              <a:rPr lang="en-US" altLang="en-US" sz="1600" dirty="0">
                <a:solidFill>
                  <a:srgbClr val="FF0000"/>
                </a:solidFill>
              </a:rPr>
              <a:t>PM_BR_MPRED*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dirty="0"/>
              <a:t>Branches are caused even by function calls, Such branches affect instruction cache locality and increase instruction cache misses; Indirect function calls with no patterns make it difficult to predict with accuracy and can cause Instruction Cache Misses </a:t>
            </a:r>
          </a:p>
          <a:p>
            <a:pPr lvl="1" indent="-18288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600" dirty="0"/>
              <a:t>Counters to detect this: </a:t>
            </a:r>
            <a:r>
              <a:rPr lang="en-US" altLang="en-US" sz="1600" dirty="0">
                <a:solidFill>
                  <a:srgbClr val="FF0000"/>
                </a:solidFill>
              </a:rPr>
              <a:t>PM_L1_ICACHE_MISS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75566DF-CE42-48F5-AEFA-630064A80E50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78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0D73D0E-0BE2-4097-AFD2-24E7CA37E33D}"/>
              </a:ext>
            </a:extLst>
          </p:cNvPr>
          <p:cNvSpPr/>
          <p:nvPr/>
        </p:nvSpPr>
        <p:spPr>
          <a:xfrm>
            <a:off x="7110163" y="1097985"/>
            <a:ext cx="1943599" cy="2721539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IN" sz="1200" dirty="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3F6A53F-9026-4201-8F1A-780FCC9EC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1167"/>
            <a:ext cx="8362950" cy="589407"/>
          </a:xfrm>
        </p:spPr>
        <p:txBody>
          <a:bodyPr/>
          <a:lstStyle/>
          <a:p>
            <a:r>
              <a:rPr lang="en-IN" dirty="0"/>
              <a:t>Tuning Strategies to improve Front End Performance- Unrolling</a:t>
            </a: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757D1ECB-D787-483F-B7C0-6E2383DDC827}"/>
              </a:ext>
            </a:extLst>
          </p:cNvPr>
          <p:cNvSpPr txBox="1">
            <a:spLocks/>
          </p:cNvSpPr>
          <p:nvPr/>
        </p:nvSpPr>
        <p:spPr>
          <a:xfrm>
            <a:off x="90237" y="1097986"/>
            <a:ext cx="5129463" cy="4651641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Unrolling loops (will reduce loop branches and in some cases branches within loop)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Manual unrolling in source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Language support to do unrolling in source </a:t>
            </a:r>
          </a:p>
          <a:p>
            <a:pPr marL="515938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Place #pragma unroll(N) before the for loop which needs to be unrolled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Compiler support for controlling Unrolling</a:t>
            </a:r>
          </a:p>
          <a:p>
            <a:pPr marL="573612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Enable Loop Unrolling: -</a:t>
            </a:r>
            <a:r>
              <a:rPr lang="en-US" altLang="en-US" sz="1600" dirty="0" err="1"/>
              <a:t>funroll</a:t>
            </a:r>
            <a:r>
              <a:rPr lang="en-US" altLang="en-US" sz="1600" dirty="0"/>
              <a:t>-loops: Leave it to the compilers judgement to decide optimal unrolling for each loop</a:t>
            </a:r>
          </a:p>
          <a:p>
            <a:pPr marL="573612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Disable Loop unrolling : -</a:t>
            </a:r>
            <a:r>
              <a:rPr lang="en-US" altLang="en-US" sz="1600" dirty="0" err="1"/>
              <a:t>fno</a:t>
            </a:r>
            <a:r>
              <a:rPr lang="en-US" altLang="en-US" sz="1600" dirty="0"/>
              <a:t>-unroll-loops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16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altLang="en-US" sz="16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16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altLang="en-US" sz="1600" dirty="0"/>
          </a:p>
          <a:p>
            <a:pPr marL="182880" indent="-182880" defTabSz="91440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endParaRPr lang="en-US" alt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Content Placeholder 11">
            <a:extLst>
              <a:ext uri="{FF2B5EF4-FFF2-40B4-BE49-F238E27FC236}">
                <a16:creationId xmlns:a16="http://schemas.microsoft.com/office/drawing/2014/main" id="{65E8EFAF-5D2C-4541-87EE-90581BD62D13}"/>
              </a:ext>
            </a:extLst>
          </p:cNvPr>
          <p:cNvSpPr txBox="1">
            <a:spLocks/>
          </p:cNvSpPr>
          <p:nvPr/>
        </p:nvSpPr>
        <p:spPr>
          <a:xfrm>
            <a:off x="7110164" y="1081693"/>
            <a:ext cx="1943599" cy="462292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100"/>
              </a:spcBef>
              <a:buFont typeface="Arial"/>
              <a:buNone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int x;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for(x=0;x&lt;100;x+=5) {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(x);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(x+1);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(x+2);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(x+3);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(x+4);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200" dirty="0"/>
          </a:p>
          <a:p>
            <a:endParaRPr lang="en-US" sz="12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DCC283B-66C4-4E42-A2D4-0D3CC44ACA7F}"/>
              </a:ext>
            </a:extLst>
          </p:cNvPr>
          <p:cNvSpPr/>
          <p:nvPr/>
        </p:nvSpPr>
        <p:spPr>
          <a:xfrm>
            <a:off x="5219700" y="923924"/>
            <a:ext cx="1890464" cy="1781175"/>
          </a:xfrm>
          <a:prstGeom prst="roundRect">
            <a:avLst/>
          </a:prstGeom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IN" sz="1200" dirty="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3E9E8B6-CFB6-43CB-92EA-4992CA7DE190}"/>
              </a:ext>
            </a:extLst>
          </p:cNvPr>
          <p:cNvSpPr/>
          <p:nvPr/>
        </p:nvSpPr>
        <p:spPr>
          <a:xfrm>
            <a:off x="5219701" y="1097986"/>
            <a:ext cx="1890462" cy="1473764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x;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for(x=0;x&lt;100;x++)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en-US" sz="1200" dirty="0" err="1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</a:t>
            </a:r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(x);</a:t>
            </a:r>
          </a:p>
          <a:p>
            <a:pPr marL="182880" indent="-182880" defTabSz="914400">
              <a:buClr>
                <a:schemeClr val="accent1">
                  <a:lumMod val="75000"/>
                </a:schemeClr>
              </a:buClr>
              <a:defRPr/>
            </a:pPr>
            <a:r>
              <a:rPr lang="en-US" altLang="en-US" sz="1200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76EAE36-49F1-4201-B56C-A5D25D0379F2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B894474-5F57-4C52-AEC4-0A624BD3F0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94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BCE4CD-D84D-455B-911D-432AAF945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99" y="201169"/>
            <a:ext cx="8620125" cy="370332"/>
          </a:xfrm>
        </p:spPr>
        <p:txBody>
          <a:bodyPr/>
          <a:lstStyle/>
          <a:p>
            <a:r>
              <a:rPr lang="en-IN" dirty="0"/>
              <a:t>Tuning Strategies to improve Front End Performance- </a:t>
            </a:r>
            <a:r>
              <a:rPr lang="en-IN" dirty="0" err="1"/>
              <a:t>Inlining</a:t>
            </a:r>
            <a:endParaRPr lang="en-IN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1EB3BF-0B39-42E5-BC82-09A6D8D95D9D}"/>
              </a:ext>
            </a:extLst>
          </p:cNvPr>
          <p:cNvSpPr/>
          <p:nvPr/>
        </p:nvSpPr>
        <p:spPr>
          <a:xfrm>
            <a:off x="0" y="759518"/>
            <a:ext cx="8410575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chemeClr val="bg2"/>
                </a:solidFill>
              </a:rPr>
              <a:t>Shorter routines are best to be </a:t>
            </a:r>
            <a:r>
              <a:rPr lang="en-US" altLang="en-US" sz="1600" dirty="0" err="1">
                <a:solidFill>
                  <a:schemeClr val="bg2"/>
                </a:solidFill>
              </a:rPr>
              <a:t>inlined</a:t>
            </a:r>
            <a:r>
              <a:rPr lang="en-US" altLang="en-US" sz="1600" dirty="0">
                <a:solidFill>
                  <a:schemeClr val="bg2"/>
                </a:solidFill>
              </a:rPr>
              <a:t> to avoid call overhead and reduce branches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chemeClr val="bg2"/>
                </a:solidFill>
              </a:rPr>
              <a:t>Broadens the window available for better scheduling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chemeClr val="bg2"/>
                </a:solidFill>
              </a:rPr>
              <a:t>Manual function </a:t>
            </a:r>
            <a:r>
              <a:rPr lang="en-US" altLang="en-US" sz="1600" dirty="0" err="1">
                <a:solidFill>
                  <a:schemeClr val="bg2"/>
                </a:solidFill>
              </a:rPr>
              <a:t>inlining</a:t>
            </a:r>
            <a:r>
              <a:rPr lang="en-US" altLang="en-US" sz="1600" dirty="0">
                <a:solidFill>
                  <a:schemeClr val="bg2"/>
                </a:solidFill>
              </a:rPr>
              <a:t> in source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chemeClr val="bg2"/>
                </a:solidFill>
              </a:rPr>
              <a:t>Language Support– use inline __attribute__((</a:t>
            </a:r>
            <a:r>
              <a:rPr lang="en-US" altLang="en-US" sz="1600" dirty="0" err="1">
                <a:solidFill>
                  <a:schemeClr val="bg2"/>
                </a:solidFill>
              </a:rPr>
              <a:t>always_inline</a:t>
            </a:r>
            <a:r>
              <a:rPr lang="en-US" altLang="en-US" sz="1600" dirty="0">
                <a:solidFill>
                  <a:schemeClr val="bg2"/>
                </a:solidFill>
              </a:rPr>
              <a:t>)) in front of a function definition </a:t>
            </a:r>
          </a:p>
          <a:p>
            <a:pPr marL="182880" indent="-18288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charset="0"/>
              <a:buChar char="•"/>
              <a:defRPr/>
            </a:pPr>
            <a:r>
              <a:rPr lang="en-US" sz="1600" dirty="0">
                <a:solidFill>
                  <a:schemeClr val="bg2"/>
                </a:solidFill>
              </a:rPr>
              <a:t>Compiler Support</a:t>
            </a:r>
          </a:p>
          <a:p>
            <a:pPr lvl="1" indent="-18288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charset="0"/>
              <a:buChar char="–"/>
              <a:defRPr/>
            </a:pPr>
            <a:r>
              <a:rPr lang="en-US" sz="1600" dirty="0">
                <a:solidFill>
                  <a:schemeClr val="bg2"/>
                </a:solidFill>
              </a:rPr>
              <a:t> -</a:t>
            </a:r>
            <a:r>
              <a:rPr lang="en-US" sz="1600" dirty="0" err="1">
                <a:solidFill>
                  <a:schemeClr val="bg2"/>
                </a:solidFill>
              </a:rPr>
              <a:t>finline</a:t>
            </a:r>
            <a:r>
              <a:rPr lang="en-US" sz="1600" dirty="0">
                <a:solidFill>
                  <a:schemeClr val="bg2"/>
                </a:solidFill>
              </a:rPr>
              <a:t>-functions(GCC, LLVM), -</a:t>
            </a:r>
            <a:r>
              <a:rPr lang="en-US" sz="1600" dirty="0" err="1">
                <a:solidFill>
                  <a:schemeClr val="bg2"/>
                </a:solidFill>
              </a:rPr>
              <a:t>qinline</a:t>
            </a:r>
            <a:r>
              <a:rPr lang="en-US" sz="1600" dirty="0">
                <a:solidFill>
                  <a:schemeClr val="bg2"/>
                </a:solidFill>
              </a:rPr>
              <a:t>(XL) :    Inline suitable functions</a:t>
            </a:r>
          </a:p>
          <a:p>
            <a:pPr lvl="1" indent="-18288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charset="0"/>
              <a:buChar char="–"/>
              <a:defRPr/>
            </a:pPr>
            <a:r>
              <a:rPr lang="en-US" sz="1600" dirty="0">
                <a:solidFill>
                  <a:schemeClr val="bg2"/>
                </a:solidFill>
              </a:rPr>
              <a:t>Compiler supports </a:t>
            </a:r>
            <a:r>
              <a:rPr lang="en-US" sz="1600" dirty="0" err="1">
                <a:solidFill>
                  <a:schemeClr val="bg2"/>
                </a:solidFill>
              </a:rPr>
              <a:t>inlining</a:t>
            </a:r>
            <a:r>
              <a:rPr lang="en-US" sz="1600" dirty="0">
                <a:solidFill>
                  <a:schemeClr val="bg2"/>
                </a:solidFill>
              </a:rPr>
              <a:t> thresholds : number of instructions in a function before it can be considered for </a:t>
            </a:r>
            <a:r>
              <a:rPr lang="en-US" sz="1600" dirty="0" err="1">
                <a:solidFill>
                  <a:schemeClr val="bg2"/>
                </a:solidFill>
              </a:rPr>
              <a:t>inlining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</a:p>
          <a:p>
            <a:pPr marL="182880" indent="-18288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charset="0"/>
              <a:buChar char="•"/>
              <a:defRPr/>
            </a:pPr>
            <a:r>
              <a:rPr lang="en-US" sz="1600" dirty="0">
                <a:solidFill>
                  <a:schemeClr val="bg2"/>
                </a:solidFill>
              </a:rPr>
              <a:t>Help Compiler to Inline more Functions:</a:t>
            </a:r>
          </a:p>
          <a:p>
            <a:pPr marL="457517" lvl="1" indent="-18288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Arial" charset="0"/>
              <a:buChar char="•"/>
              <a:defRPr/>
            </a:pPr>
            <a:r>
              <a:rPr lang="en-US" sz="1600" dirty="0">
                <a:solidFill>
                  <a:schemeClr val="bg2"/>
                </a:solidFill>
              </a:rPr>
              <a:t>Convert Indirect calls to direct calls </a:t>
            </a:r>
          </a:p>
          <a:p>
            <a:pPr marL="182880" indent="-182880" defTabSz="91440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endParaRPr lang="en-US" altLang="en-US" sz="1600" dirty="0">
              <a:solidFill>
                <a:schemeClr val="bg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72592AC-E410-4235-92AE-75E33025F692}"/>
              </a:ext>
            </a:extLst>
          </p:cNvPr>
          <p:cNvSpPr txBox="1">
            <a:spLocks/>
          </p:cNvSpPr>
          <p:nvPr/>
        </p:nvSpPr>
        <p:spPr>
          <a:xfrm>
            <a:off x="96254" y="4938483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685800" rtl="0" eaLnBrk="1" latinLnBrk="0" hangingPunct="1">
              <a:defRPr sz="600" kern="12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bg2"/>
                </a:solidFill>
              </a:rPr>
              <a:t>IBM Systems / version 1.0 / November, 2019 / © 2018 IBM Corporation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868B70D-202C-4210-A1B3-3096FEF1CC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22813"/>
      </p:ext>
    </p:extLst>
  </p:cSld>
  <p:clrMapOvr>
    <a:masterClrMapping/>
  </p:clrMapOvr>
</p:sld>
</file>

<file path=ppt/theme/theme1.xml><?xml version="1.0" encoding="utf-8"?>
<a:theme xmlns:a="http://schemas.openxmlformats.org/drawingml/2006/main" name="blk_background_2017">
  <a:themeElements>
    <a:clrScheme name="Custom 49">
      <a:dk1>
        <a:srgbClr val="000000"/>
      </a:dk1>
      <a:lt1>
        <a:srgbClr val="000000"/>
      </a:lt1>
      <a:dk2>
        <a:srgbClr val="EAEAEA"/>
      </a:dk2>
      <a:lt2>
        <a:srgbClr val="FFFFFF"/>
      </a:lt2>
      <a:accent1>
        <a:srgbClr val="8F8B8B"/>
      </a:accent1>
      <a:accent2>
        <a:srgbClr val="0F6FFF"/>
      </a:accent2>
      <a:accent3>
        <a:srgbClr val="20D5D2"/>
      </a:accent3>
      <a:accent4>
        <a:srgbClr val="8F8B8B"/>
      </a:accent4>
      <a:accent5>
        <a:srgbClr val="6E177D"/>
      </a:accent5>
      <a:accent6>
        <a:srgbClr val="DB2663"/>
      </a:accent6>
      <a:hlink>
        <a:srgbClr val="0F6FFF"/>
      </a:hlink>
      <a:folHlink>
        <a:srgbClr val="E0E0E0"/>
      </a:folHlink>
    </a:clrScheme>
    <a:fontScheme name="IBM Master PPT Template">
      <a:majorFont>
        <a:latin typeface="IBM Plex Sans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lIns="0" tIns="0" rIns="0" bIns="0">
        <a:noAutofit/>
      </a:bodyPr>
      <a:lstStyle>
        <a:defPPr>
          <a:defRPr sz="1200" dirty="0" err="1">
            <a:solidFill>
              <a:srgbClr val="FFFFFF"/>
            </a:solidFill>
            <a:latin typeface="Arial"/>
            <a:cs typeface="Arial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BM_Cloud_Presentation_2018_V03_Plex" id="{1226378D-4E68-1646-AEAE-702B1A9905A1}" vid="{4C020BF7-4FCB-1F42-8019-A2CCA1C10BB5}"/>
    </a:ext>
  </a:extLst>
</a:theme>
</file>

<file path=ppt/theme/theme2.xml><?xml version="1.0" encoding="utf-8"?>
<a:theme xmlns:a="http://schemas.openxmlformats.org/drawingml/2006/main" name="dk_blu_background_2017">
  <a:themeElements>
    <a:clrScheme name="Custom 48">
      <a:dk1>
        <a:srgbClr val="000000"/>
      </a:dk1>
      <a:lt1>
        <a:srgbClr val="000000"/>
      </a:lt1>
      <a:dk2>
        <a:srgbClr val="EAEAEA"/>
      </a:dk2>
      <a:lt2>
        <a:srgbClr val="FFFFFF"/>
      </a:lt2>
      <a:accent1>
        <a:srgbClr val="8F8B8B"/>
      </a:accent1>
      <a:accent2>
        <a:srgbClr val="0F6FFF"/>
      </a:accent2>
      <a:accent3>
        <a:srgbClr val="20D5D2"/>
      </a:accent3>
      <a:accent4>
        <a:srgbClr val="8F8B8B"/>
      </a:accent4>
      <a:accent5>
        <a:srgbClr val="6E177D"/>
      </a:accent5>
      <a:accent6>
        <a:srgbClr val="DB2663"/>
      </a:accent6>
      <a:hlink>
        <a:srgbClr val="0F6FFF"/>
      </a:hlink>
      <a:folHlink>
        <a:srgbClr val="E0E0E0"/>
      </a:folHlink>
    </a:clrScheme>
    <a:fontScheme name="IBM Master PPT Template">
      <a:majorFont>
        <a:latin typeface="IBM Plex Sans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lIns="0" tIns="0" rIns="0" bIns="0">
        <a:noAutofit/>
      </a:bodyPr>
      <a:lstStyle>
        <a:defPPr>
          <a:defRPr sz="1200" dirty="0" err="1">
            <a:solidFill>
              <a:srgbClr val="FFFFFF"/>
            </a:solidFill>
            <a:latin typeface="Arial"/>
            <a:cs typeface="Arial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BM_Cloud_Presentation_2018_V03_Plex" id="{1226378D-4E68-1646-AEAE-702B1A9905A1}" vid="{9D0A33B2-E3C2-4B44-9705-B61D36DE01EA}"/>
    </a:ext>
  </a:extLst>
</a:theme>
</file>

<file path=ppt/theme/theme3.xml><?xml version="1.0" encoding="utf-8"?>
<a:theme xmlns:a="http://schemas.openxmlformats.org/drawingml/2006/main" name="gry_background_2017">
  <a:themeElements>
    <a:clrScheme name="Custom 46">
      <a:dk1>
        <a:srgbClr val="000000"/>
      </a:dk1>
      <a:lt1>
        <a:srgbClr val="000000"/>
      </a:lt1>
      <a:dk2>
        <a:srgbClr val="EAEAEA"/>
      </a:dk2>
      <a:lt2>
        <a:srgbClr val="FFFFFF"/>
      </a:lt2>
      <a:accent1>
        <a:srgbClr val="8F8B8B"/>
      </a:accent1>
      <a:accent2>
        <a:srgbClr val="0F6FFF"/>
      </a:accent2>
      <a:accent3>
        <a:srgbClr val="20D5D2"/>
      </a:accent3>
      <a:accent4>
        <a:srgbClr val="8F8B8B"/>
      </a:accent4>
      <a:accent5>
        <a:srgbClr val="6E177D"/>
      </a:accent5>
      <a:accent6>
        <a:srgbClr val="DB2663"/>
      </a:accent6>
      <a:hlink>
        <a:srgbClr val="0F6FFF"/>
      </a:hlink>
      <a:folHlink>
        <a:srgbClr val="F3F3F3"/>
      </a:folHlink>
    </a:clrScheme>
    <a:fontScheme name="IBM Master PPT Template">
      <a:majorFont>
        <a:latin typeface="IBM Plex Sans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lIns="0" tIns="0" rIns="0" bIns="0">
        <a:noAutofit/>
      </a:bodyPr>
      <a:lstStyle>
        <a:defPPr>
          <a:defRPr sz="1200" dirty="0" err="1">
            <a:solidFill>
              <a:srgbClr val="FFFFFF"/>
            </a:solidFill>
            <a:latin typeface="Arial"/>
            <a:cs typeface="Arial"/>
          </a:defRPr>
        </a:defPPr>
      </a:lstStyle>
    </a:spDef>
    <a:lnDef>
      <a:spPr>
        <a:ln w="6350">
          <a:solidFill>
            <a:schemeClr val="tx2">
              <a:lumMod val="50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BM_Cloud_Presentation_2018_V03_Plex" id="{1226378D-4E68-1646-AEAE-702B1A9905A1}" vid="{DEE17116-BC68-9249-A1BD-365EEF115E80}"/>
    </a:ext>
  </a:extLst>
</a:theme>
</file>

<file path=ppt/theme/theme4.xml><?xml version="1.0" encoding="utf-8"?>
<a:theme xmlns:a="http://schemas.openxmlformats.org/drawingml/2006/main" name="wht_background_2017">
  <a:themeElements>
    <a:clrScheme name="Custom 47">
      <a:dk1>
        <a:srgbClr val="000000"/>
      </a:dk1>
      <a:lt1>
        <a:srgbClr val="000000"/>
      </a:lt1>
      <a:dk2>
        <a:srgbClr val="EAEAEA"/>
      </a:dk2>
      <a:lt2>
        <a:srgbClr val="FFFFFF"/>
      </a:lt2>
      <a:accent1>
        <a:srgbClr val="8F8B8B"/>
      </a:accent1>
      <a:accent2>
        <a:srgbClr val="0F6FFF"/>
      </a:accent2>
      <a:accent3>
        <a:srgbClr val="20D5D2"/>
      </a:accent3>
      <a:accent4>
        <a:srgbClr val="8F8B8B"/>
      </a:accent4>
      <a:accent5>
        <a:srgbClr val="6E177D"/>
      </a:accent5>
      <a:accent6>
        <a:srgbClr val="DB2663"/>
      </a:accent6>
      <a:hlink>
        <a:srgbClr val="0F6FFF"/>
      </a:hlink>
      <a:folHlink>
        <a:srgbClr val="E0E0E0"/>
      </a:folHlink>
    </a:clrScheme>
    <a:fontScheme name="IBM Master PPT Template">
      <a:majorFont>
        <a:latin typeface="IBM Plex Sans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lIns="0" tIns="0" rIns="0" bIns="0">
        <a:noAutofit/>
      </a:bodyPr>
      <a:lstStyle>
        <a:defPPr>
          <a:defRPr sz="1200" dirty="0" err="1">
            <a:solidFill>
              <a:srgbClr val="FFFFFF"/>
            </a:solidFill>
            <a:latin typeface="Arial"/>
            <a:cs typeface="Arial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BM_Cloud_Presentation_2018_V03_Plex" id="{1226378D-4E68-1646-AEAE-702B1A9905A1}" vid="{C250592C-99A3-144D-A544-64494AAEA5F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IBM_Cloud_Presentation_2018_V02_Plex</Template>
  <TotalTime>7191</TotalTime>
  <Words>2598</Words>
  <Application>Microsoft Office PowerPoint</Application>
  <PresentationFormat>On-screen Show (16:9)</PresentationFormat>
  <Paragraphs>303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Calibri</vt:lpstr>
      <vt:lpstr>Courier New</vt:lpstr>
      <vt:lpstr>IBM Plex Mono</vt:lpstr>
      <vt:lpstr>IBM Plex Sans</vt:lpstr>
      <vt:lpstr>IBM Plex Sans Light</vt:lpstr>
      <vt:lpstr>blk_background_2017</vt:lpstr>
      <vt:lpstr>dk_blu_background_2017</vt:lpstr>
      <vt:lpstr>gry_background_2017</vt:lpstr>
      <vt:lpstr>wht_background_2017</vt:lpstr>
      <vt:lpstr>  Application Performance Tuning on POWER9- with Compilers   — Dr. Archana Ravindar (@aravind5@in.ibm.com)</vt:lpstr>
      <vt:lpstr>Contents</vt:lpstr>
      <vt:lpstr>Scope of the Presentation</vt:lpstr>
      <vt:lpstr>POWER9 Processor</vt:lpstr>
      <vt:lpstr>POWER9 Core Pipeline Efficiency</vt:lpstr>
      <vt:lpstr>Tools Used in the Discussion</vt:lpstr>
      <vt:lpstr> Performance Tuning in the Front-End </vt:lpstr>
      <vt:lpstr>Tuning Strategies to improve Front End Performance- Unrolling</vt:lpstr>
      <vt:lpstr>Tuning Strategies to improve Front End Performance- Inlining</vt:lpstr>
      <vt:lpstr>Tuning Strategies to improve Front End Performance</vt:lpstr>
      <vt:lpstr>Tuning Strategies to Improve Backend Performance</vt:lpstr>
      <vt:lpstr>Using Processor Registers Effectively</vt:lpstr>
      <vt:lpstr>Using Caches Effectively</vt:lpstr>
      <vt:lpstr>Memory footprint reduction (enum=small)</vt:lpstr>
      <vt:lpstr>Prefetching</vt:lpstr>
      <vt:lpstr>Software Prefetching</vt:lpstr>
      <vt:lpstr>Vectorization</vt:lpstr>
      <vt:lpstr>Additional Ways to Improve Performance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About this template</dc:title>
  <dc:subject/>
  <dc:creator>Archana Ravindar</dc:creator>
  <cp:keywords/>
  <dc:description/>
  <cp:lastModifiedBy>Archana Ravindar</cp:lastModifiedBy>
  <cp:revision>92</cp:revision>
  <dcterms:created xsi:type="dcterms:W3CDTF">2019-10-04T10:00:33Z</dcterms:created>
  <dcterms:modified xsi:type="dcterms:W3CDTF">2019-11-18T18:35:05Z</dcterms:modified>
  <cp:category/>
</cp:coreProperties>
</file>